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258" r:id="rId19"/>
    <p:sldId id="310" r:id="rId20"/>
    <p:sldId id="311" r:id="rId21"/>
    <p:sldId id="312" r:id="rId22"/>
    <p:sldId id="313" r:id="rId23"/>
    <p:sldId id="314" r:id="rId24"/>
    <p:sldId id="315" r:id="rId25"/>
    <p:sldId id="316" r:id="rId26"/>
    <p:sldId id="317" r:id="rId27"/>
    <p:sldId id="318" r:id="rId28"/>
    <p:sldId id="320" r:id="rId29"/>
    <p:sldId id="321" r:id="rId30"/>
    <p:sldId id="319" r:id="rId31"/>
    <p:sldId id="322" r:id="rId32"/>
    <p:sldId id="32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28" autoAdjust="0"/>
    <p:restoredTop sz="94660"/>
  </p:normalViewPr>
  <p:slideViewPr>
    <p:cSldViewPr snapToGrid="0">
      <p:cViewPr varScale="1">
        <p:scale>
          <a:sx n="64" d="100"/>
          <a:sy n="64" d="100"/>
        </p:scale>
        <p:origin x="102"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55CCA-773C-4459-BF11-0FA81B92FC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B107F5D-E66E-F259-B40D-E55F46E624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6EB908A-6608-20C0-9BA9-8B1069D51835}"/>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5" name="Footer Placeholder 4">
            <a:extLst>
              <a:ext uri="{FF2B5EF4-FFF2-40B4-BE49-F238E27FC236}">
                <a16:creationId xmlns:a16="http://schemas.microsoft.com/office/drawing/2014/main" xmlns="" id="{C1514EF7-938F-9B51-0615-803D704B8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2B6D2D1-A6AA-5B4D-5A2A-0644233A251E}"/>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227768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F4F4E8-B905-1C01-0BBA-00BA396919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4AC6513-230D-5259-027B-4DBFD7CA27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DB3376A-29FA-2386-1E32-A046F9FBF5A5}"/>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5" name="Footer Placeholder 4">
            <a:extLst>
              <a:ext uri="{FF2B5EF4-FFF2-40B4-BE49-F238E27FC236}">
                <a16:creationId xmlns:a16="http://schemas.microsoft.com/office/drawing/2014/main" xmlns="" id="{5FFD1901-5B07-34D0-DC4C-0B21C350C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A8F6DFA-C059-4192-7384-9D70E9D5E355}"/>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78225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AD853DA-485C-01A2-6001-5A35ED7D37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55C4965-5B02-231D-7E37-97E16663A2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63A6B75-0799-E174-6F22-FCEFBB8F8B15}"/>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5" name="Footer Placeholder 4">
            <a:extLst>
              <a:ext uri="{FF2B5EF4-FFF2-40B4-BE49-F238E27FC236}">
                <a16:creationId xmlns:a16="http://schemas.microsoft.com/office/drawing/2014/main" xmlns="" id="{1E962BC0-2EF2-2659-F1C0-24F5D6CA4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8C38E7F-2BA2-131B-703B-729306F145DE}"/>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477942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AF73A9-756B-EF8C-F3CB-094B68DD05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A3FA67B-5055-70CE-6C65-14D6856788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5E43EB8-C36B-2334-C7C0-1E5ED0BA1C22}"/>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5" name="Footer Placeholder 4">
            <a:extLst>
              <a:ext uri="{FF2B5EF4-FFF2-40B4-BE49-F238E27FC236}">
                <a16:creationId xmlns:a16="http://schemas.microsoft.com/office/drawing/2014/main" xmlns="" id="{C02C198D-2975-6782-9371-DE5FD590DF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A8DA775-9B5A-4E14-1693-921277281317}"/>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378090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C4CDC-6B51-F6A3-D4ED-BE8C99EA86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E422907-7AC8-8360-FC00-019DDA11C1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D0CD3B9-11BC-FE01-B82D-8CA41C499500}"/>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5" name="Footer Placeholder 4">
            <a:extLst>
              <a:ext uri="{FF2B5EF4-FFF2-40B4-BE49-F238E27FC236}">
                <a16:creationId xmlns:a16="http://schemas.microsoft.com/office/drawing/2014/main" xmlns="" id="{B5C0A47C-E823-9669-C27A-8A2670B00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B3F0564-85E5-7796-6170-A876F7C4555A}"/>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428202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3D86F0-D509-9654-CA7C-0D66C4A138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66CE161-8806-12B2-498C-BBABB2C1BA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114B5A6-F781-B72A-E4F0-4FAA63FC3E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A6A7D20-53C4-E101-816D-5E28D0BD04AD}"/>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6" name="Footer Placeholder 5">
            <a:extLst>
              <a:ext uri="{FF2B5EF4-FFF2-40B4-BE49-F238E27FC236}">
                <a16:creationId xmlns:a16="http://schemas.microsoft.com/office/drawing/2014/main" xmlns="" id="{1CB3FFCC-535E-6F9B-AC4D-D756439CA4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DD7CACA-AEBC-EAAF-6AFB-B53CABEF3750}"/>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17669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842CF3-6E0D-92D6-0122-9BFD7F5406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6DD7CDA-3BC1-92C8-5A38-BB34A5F4F0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91DB424-31AB-DC59-1323-4DAD797988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3DBDDF6-3A74-3BDE-3FAE-F63AFF730A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2583956-487C-4BF5-9D81-E20B67A990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C1E938D-A94B-ED80-3D36-D0E9529AB6C9}"/>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8" name="Footer Placeholder 7">
            <a:extLst>
              <a:ext uri="{FF2B5EF4-FFF2-40B4-BE49-F238E27FC236}">
                <a16:creationId xmlns:a16="http://schemas.microsoft.com/office/drawing/2014/main" xmlns="" id="{F10829B2-17A9-3257-5A4D-D8ACE08F90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0E2A3A9-39E3-9E4A-4B9B-E0F0C6C172EB}"/>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169805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0415A-49A4-3306-E39D-544AFBB32E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AF2C416-66DC-6D1F-229F-C3A503F450E6}"/>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4" name="Footer Placeholder 3">
            <a:extLst>
              <a:ext uri="{FF2B5EF4-FFF2-40B4-BE49-F238E27FC236}">
                <a16:creationId xmlns:a16="http://schemas.microsoft.com/office/drawing/2014/main" xmlns="" id="{FB6B3A64-15AF-12FD-9D7F-D2D4D792AB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2640DC9-D680-1C62-9B0F-86990CC0E02F}"/>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1737100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5B11D23-ACEA-F5D5-7511-C1F21C50B4C9}"/>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3" name="Footer Placeholder 2">
            <a:extLst>
              <a:ext uri="{FF2B5EF4-FFF2-40B4-BE49-F238E27FC236}">
                <a16:creationId xmlns:a16="http://schemas.microsoft.com/office/drawing/2014/main" xmlns="" id="{5C9722FD-726D-2599-3343-A3EF37FE19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1868B07-E768-115F-7953-5A3552A3FE9C}"/>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1067762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E625E-B34F-2425-051F-8744439D8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E004D9A-44F4-4459-D295-3FAE6CFC4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9911285-BFA5-6345-CA59-5EC4A3E85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14592F4-B37F-2FD3-CE56-7A0B205BDC2B}"/>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6" name="Footer Placeholder 5">
            <a:extLst>
              <a:ext uri="{FF2B5EF4-FFF2-40B4-BE49-F238E27FC236}">
                <a16:creationId xmlns:a16="http://schemas.microsoft.com/office/drawing/2014/main" xmlns="" id="{97F2E9FA-0800-A1B7-CABA-17FBCDAFE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2F8514E-C7E0-9834-11D0-826BABAE7444}"/>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421974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1A6A43-494A-7AF7-A600-EE7FFDF123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7E06AEE-C7F3-9517-5F82-91BC741952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5853E49-318F-D483-7F81-79FA927B2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2D56788-FB68-766B-9947-3D97A6392809}"/>
              </a:ext>
            </a:extLst>
          </p:cNvPr>
          <p:cNvSpPr>
            <a:spLocks noGrp="1"/>
          </p:cNvSpPr>
          <p:nvPr>
            <p:ph type="dt" sz="half" idx="10"/>
          </p:nvPr>
        </p:nvSpPr>
        <p:spPr/>
        <p:txBody>
          <a:bodyPr/>
          <a:lstStyle/>
          <a:p>
            <a:fld id="{89653E1F-6E71-4D41-B0FE-181FF31C52FD}" type="datetimeFigureOut">
              <a:rPr lang="en-US" smtClean="0"/>
              <a:t>4/6/2024</a:t>
            </a:fld>
            <a:endParaRPr lang="en-US"/>
          </a:p>
        </p:txBody>
      </p:sp>
      <p:sp>
        <p:nvSpPr>
          <p:cNvPr id="6" name="Footer Placeholder 5">
            <a:extLst>
              <a:ext uri="{FF2B5EF4-FFF2-40B4-BE49-F238E27FC236}">
                <a16:creationId xmlns:a16="http://schemas.microsoft.com/office/drawing/2014/main" xmlns="" id="{BFD6A186-4E5B-2003-2254-C1525357AF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17C0C7D-C79B-94AB-3B41-75BEB3174363}"/>
              </a:ext>
            </a:extLst>
          </p:cNvPr>
          <p:cNvSpPr>
            <a:spLocks noGrp="1"/>
          </p:cNvSpPr>
          <p:nvPr>
            <p:ph type="sldNum" sz="quarter" idx="12"/>
          </p:nvPr>
        </p:nvSpPr>
        <p:spPr/>
        <p:txBody>
          <a:bodyPr/>
          <a:lstStyle/>
          <a:p>
            <a:fld id="{3410FDB8-5775-406E-A557-DF6EA6D54037}" type="slidenum">
              <a:rPr lang="en-US" smtClean="0"/>
              <a:t>‹#›</a:t>
            </a:fld>
            <a:endParaRPr lang="en-US"/>
          </a:p>
        </p:txBody>
      </p:sp>
    </p:spTree>
    <p:extLst>
      <p:ext uri="{BB962C8B-B14F-4D97-AF65-F5344CB8AC3E}">
        <p14:creationId xmlns:p14="http://schemas.microsoft.com/office/powerpoint/2010/main" val="46438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04D7EC9-17D5-42C7-6B7D-BCCB34DA96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D8D35D6-0EF1-1AF9-C5C9-F28B994005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2426EAA-6081-7DAA-1625-7BF5E4F2A0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53E1F-6E71-4D41-B0FE-181FF31C52FD}" type="datetimeFigureOut">
              <a:rPr lang="en-US" smtClean="0"/>
              <a:t>4/6/2024</a:t>
            </a:fld>
            <a:endParaRPr lang="en-US"/>
          </a:p>
        </p:txBody>
      </p:sp>
      <p:sp>
        <p:nvSpPr>
          <p:cNvPr id="5" name="Footer Placeholder 4">
            <a:extLst>
              <a:ext uri="{FF2B5EF4-FFF2-40B4-BE49-F238E27FC236}">
                <a16:creationId xmlns:a16="http://schemas.microsoft.com/office/drawing/2014/main" xmlns="" id="{A9E108F5-D16C-237C-14BE-8961A89B83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6797D20-BD2B-1BCF-B6B1-ADEF3128D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0FDB8-5775-406E-A557-DF6EA6D54037}" type="slidenum">
              <a:rPr lang="en-US" smtClean="0"/>
              <a:t>‹#›</a:t>
            </a:fld>
            <a:endParaRPr lang="en-US"/>
          </a:p>
        </p:txBody>
      </p:sp>
    </p:spTree>
    <p:extLst>
      <p:ext uri="{BB962C8B-B14F-4D97-AF65-F5344CB8AC3E}">
        <p14:creationId xmlns:p14="http://schemas.microsoft.com/office/powerpoint/2010/main" val="4222665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5B0CB8-CE8F-491F-8C82-1030382EDCCC}"/>
              </a:ext>
            </a:extLst>
          </p:cNvPr>
          <p:cNvSpPr>
            <a:spLocks noGrp="1"/>
          </p:cNvSpPr>
          <p:nvPr>
            <p:ph type="ctrTitle"/>
          </p:nvPr>
        </p:nvSpPr>
        <p:spPr>
          <a:xfrm>
            <a:off x="1337387" y="314793"/>
            <a:ext cx="9144000" cy="4332158"/>
          </a:xfrm>
        </p:spPr>
        <p:txBody>
          <a:bodyPr>
            <a:normAutofit/>
          </a:bodyPr>
          <a:lstStyle/>
          <a:p>
            <a:r>
              <a:rPr lang="fa-IR" dirty="0">
                <a:solidFill>
                  <a:srgbClr val="FF3399"/>
                </a:solidFill>
                <a:cs typeface="2  Kamran Outline" panose="00000400000000000000" pitchFamily="2" charset="-78"/>
              </a:rPr>
              <a:t/>
            </a:r>
            <a:br>
              <a:rPr lang="fa-IR" dirty="0">
                <a:solidFill>
                  <a:srgbClr val="FF3399"/>
                </a:solidFill>
                <a:cs typeface="2  Kamran Outline" panose="00000400000000000000" pitchFamily="2" charset="-78"/>
              </a:rPr>
            </a:br>
            <a:r>
              <a:rPr lang="fa-IR" dirty="0">
                <a:solidFill>
                  <a:srgbClr val="FF3399"/>
                </a:solidFill>
                <a:cs typeface="2  Kamran Outline" panose="00000400000000000000" pitchFamily="2" charset="-78"/>
              </a:rPr>
              <a:t>به نام </a:t>
            </a:r>
            <a:r>
              <a:rPr lang="fa-IR" dirty="0" smtClean="0">
                <a:solidFill>
                  <a:srgbClr val="FF3399"/>
                </a:solidFill>
                <a:cs typeface="2  Kamran Outline" panose="00000400000000000000" pitchFamily="2" charset="-78"/>
              </a:rPr>
              <a:t>خدا</a:t>
            </a:r>
            <a:r>
              <a:rPr lang="fa-IR" dirty="0">
                <a:solidFill>
                  <a:srgbClr val="FF3399"/>
                </a:solidFill>
                <a:cs typeface="2  Kamran Outline" panose="00000400000000000000" pitchFamily="2" charset="-78"/>
              </a:rPr>
              <a:t/>
            </a:r>
            <a:br>
              <a:rPr lang="fa-IR" dirty="0">
                <a:solidFill>
                  <a:srgbClr val="FF3399"/>
                </a:solidFill>
                <a:cs typeface="2  Kamran Outline" panose="00000400000000000000" pitchFamily="2" charset="-78"/>
              </a:rPr>
            </a:br>
            <a:r>
              <a:rPr lang="fa-IR" dirty="0">
                <a:solidFill>
                  <a:srgbClr val="FF3399"/>
                </a:solidFill>
                <a:cs typeface="2  Kamran Outline" panose="00000400000000000000" pitchFamily="2" charset="-78"/>
              </a:rPr>
              <a:t/>
            </a:r>
            <a:br>
              <a:rPr lang="fa-IR" dirty="0">
                <a:solidFill>
                  <a:srgbClr val="FF3399"/>
                </a:solidFill>
                <a:cs typeface="2  Kamran Outline" panose="00000400000000000000" pitchFamily="2" charset="-78"/>
              </a:rPr>
            </a:br>
            <a:r>
              <a:rPr lang="fa-IR" dirty="0">
                <a:solidFill>
                  <a:srgbClr val="FF3399"/>
                </a:solidFill>
                <a:cs typeface="2  Kamran Outline" panose="00000400000000000000" pitchFamily="2" charset="-78"/>
              </a:rPr>
              <a:t>برنامه ریزی استراتژیک</a:t>
            </a:r>
            <a:endParaRPr lang="en-US" dirty="0">
              <a:solidFill>
                <a:srgbClr val="FF3399"/>
              </a:solidFill>
              <a:cs typeface="2  Kamran Outline" panose="00000400000000000000" pitchFamily="2" charset="-78"/>
            </a:endParaRPr>
          </a:p>
        </p:txBody>
      </p:sp>
      <p:sp>
        <p:nvSpPr>
          <p:cNvPr id="3" name="Subtitle 2">
            <a:extLst>
              <a:ext uri="{FF2B5EF4-FFF2-40B4-BE49-F238E27FC236}">
                <a16:creationId xmlns:a16="http://schemas.microsoft.com/office/drawing/2014/main" xmlns="" id="{E79821B7-7B92-FFC6-7516-65EE8D4FDD17}"/>
              </a:ext>
            </a:extLst>
          </p:cNvPr>
          <p:cNvSpPr>
            <a:spLocks noGrp="1"/>
          </p:cNvSpPr>
          <p:nvPr>
            <p:ph type="subTitle" idx="1"/>
          </p:nvPr>
        </p:nvSpPr>
        <p:spPr>
          <a:xfrm>
            <a:off x="1793033" y="5216639"/>
            <a:ext cx="7971452" cy="1044606"/>
          </a:xfrm>
        </p:spPr>
        <p:txBody>
          <a:bodyPr>
            <a:normAutofit/>
          </a:bodyPr>
          <a:lstStyle/>
          <a:p>
            <a:r>
              <a:rPr lang="fa-IR" sz="2000" dirty="0">
                <a:cs typeface="B Titr" panose="00000700000000000000" pitchFamily="2" charset="-78"/>
              </a:rPr>
              <a:t>واحد بهبود کیفیت</a:t>
            </a:r>
          </a:p>
          <a:p>
            <a:r>
              <a:rPr lang="fa-IR" sz="1400" dirty="0">
                <a:cs typeface="B Titr" panose="00000700000000000000" pitchFamily="2" charset="-78"/>
              </a:rPr>
              <a:t>بهار 1403</a:t>
            </a:r>
            <a:endParaRPr lang="en-US" sz="1400" dirty="0">
              <a:cs typeface="B Titr" panose="00000700000000000000" pitchFamily="2" charset="-78"/>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441430" y="443380"/>
            <a:ext cx="1025169" cy="965695"/>
          </a:xfrm>
          <a:prstGeom prst="rect">
            <a:avLst/>
          </a:prstGeom>
          <a:noFill/>
        </p:spPr>
      </p:pic>
    </p:spTree>
    <p:extLst>
      <p:ext uri="{BB962C8B-B14F-4D97-AF65-F5344CB8AC3E}">
        <p14:creationId xmlns:p14="http://schemas.microsoft.com/office/powerpoint/2010/main" val="2430373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A0DEE61-39EC-DA39-5972-476D7900BCA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FF0ACF0F-F79A-C817-E392-3C5B15A32815}"/>
              </a:ext>
            </a:extLst>
          </p:cNvPr>
          <p:cNvSpPr>
            <a:spLocks noGrp="1" noChangeArrowheads="1"/>
          </p:cNvSpPr>
          <p:nvPr>
            <p:ph type="title"/>
          </p:nvPr>
        </p:nvSpPr>
        <p:spPr>
          <a:xfrm>
            <a:off x="2219129" y="933060"/>
            <a:ext cx="7753739" cy="699895"/>
          </a:xfrm>
          <a:solidFill>
            <a:schemeClr val="accent5">
              <a:lumMod val="20000"/>
              <a:lumOff val="80000"/>
            </a:schemeClr>
          </a:solidFill>
          <a:ln w="57150" cmpd="thickThin">
            <a:solidFill>
              <a:srgbClr val="0000FF"/>
            </a:solidFill>
            <a:miter lim="800000"/>
            <a:headEnd/>
            <a:tailEnd/>
          </a:ln>
        </p:spPr>
        <p:txBody>
          <a:bodyPr>
            <a:normAutofit fontScale="90000"/>
          </a:bodyPr>
          <a:lstStyle/>
          <a:p>
            <a:pPr algn="ctr"/>
            <a:r>
              <a:rPr lang="fa-IR" altLang="fa-IR" sz="2400" b="1" i="1" dirty="0">
                <a:solidFill>
                  <a:srgbClr val="FF3300"/>
                </a:solidFill>
                <a:effectLst>
                  <a:outerShdw blurRad="38100" dist="38100" dir="2700000" algn="tl">
                    <a:srgbClr val="C0C0C0"/>
                  </a:outerShdw>
                </a:effectLst>
                <a:cs typeface="B Titr" panose="00000700000000000000" pitchFamily="2" charset="-78"/>
              </a:rPr>
              <a:t>گام سوم: تعیین رسالت، دورنما، ارزش ها وهدف های کلی (تدوین رسالت)</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D8085F8A-56BD-C27F-D7F7-371D862D4513}"/>
              </a:ext>
            </a:extLst>
          </p:cNvPr>
          <p:cNvSpPr txBox="1">
            <a:spLocks noChangeArrowheads="1"/>
          </p:cNvSpPr>
          <p:nvPr/>
        </p:nvSpPr>
        <p:spPr bwMode="auto">
          <a:xfrm>
            <a:off x="1500672" y="2080728"/>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nSpc>
                <a:spcPct val="90000"/>
              </a:lnSpc>
              <a:buFontTx/>
              <a:buNone/>
            </a:pPr>
            <a:endParaRPr lang="fa-IR" altLang="fa-IR" sz="1800" b="1" i="1" dirty="0">
              <a:solidFill>
                <a:srgbClr val="FF3300"/>
              </a:solidFill>
            </a:endParaRPr>
          </a:p>
          <a:p>
            <a:pPr marL="609600" indent="-609600">
              <a:lnSpc>
                <a:spcPct val="90000"/>
              </a:lnSpc>
              <a:buFontTx/>
              <a:buNone/>
            </a:pPr>
            <a:r>
              <a:rPr lang="fa-IR" altLang="fa-IR" sz="1800" b="1" i="1" dirty="0">
                <a:solidFill>
                  <a:srgbClr val="FF3300"/>
                </a:solidFill>
                <a:effectLst/>
              </a:rPr>
              <a:t>پ) تبیین، اصلاح و بازبینی رسالت سازمان:</a:t>
            </a:r>
          </a:p>
          <a:p>
            <a:pPr marL="609600" indent="-609600" algn="just">
              <a:lnSpc>
                <a:spcPct val="90000"/>
              </a:lnSpc>
              <a:buClr>
                <a:srgbClr val="00B0F0"/>
              </a:buClr>
            </a:pPr>
            <a:r>
              <a:rPr lang="fa-IR" altLang="fa-IR" sz="1600" b="1" i="1" dirty="0">
                <a:effectLst/>
              </a:rPr>
              <a:t>شناسایی اهداف موسسان اولیه سازمان.</a:t>
            </a:r>
          </a:p>
          <a:p>
            <a:pPr marL="609600" indent="-609600" algn="just">
              <a:lnSpc>
                <a:spcPct val="90000"/>
              </a:lnSpc>
              <a:buClr>
                <a:srgbClr val="00B0F0"/>
              </a:buClr>
            </a:pPr>
            <a:r>
              <a:rPr lang="fa-IR" altLang="fa-IR" sz="1600" b="1" i="1" dirty="0">
                <a:effectLst/>
              </a:rPr>
              <a:t>انعکاس جمعیت تحت پوشش سازمان و گروه های ذینفع.</a:t>
            </a:r>
          </a:p>
          <a:p>
            <a:pPr marL="609600" indent="-609600" algn="just">
              <a:lnSpc>
                <a:spcPct val="90000"/>
              </a:lnSpc>
              <a:buClr>
                <a:srgbClr val="00B0F0"/>
              </a:buClr>
            </a:pPr>
            <a:r>
              <a:rPr lang="fa-IR" altLang="fa-IR" sz="1600" b="1" i="1" dirty="0">
                <a:effectLst/>
              </a:rPr>
              <a:t>تعیین نیازهای فعلی و مشکلات اصلی سازمان</a:t>
            </a:r>
          </a:p>
          <a:p>
            <a:pPr marL="609600" indent="-609600" algn="just">
              <a:lnSpc>
                <a:spcPct val="90000"/>
              </a:lnSpc>
              <a:buClr>
                <a:srgbClr val="00B0F0"/>
              </a:buClr>
            </a:pPr>
            <a:r>
              <a:rPr lang="fa-IR" altLang="fa-IR" sz="1600" b="1" i="1" dirty="0">
                <a:effectLst/>
              </a:rPr>
              <a:t>باز بینی و اصلاح رسالت فعلی سازمان و تعیین رسالت جدید متناسب شرایط جدید</a:t>
            </a:r>
            <a:r>
              <a:rPr lang="fa-IR" altLang="fa-IR" sz="1600" b="1" i="1" dirty="0">
                <a:solidFill>
                  <a:schemeClr val="accent2"/>
                </a:solidFill>
                <a:effectLst/>
              </a:rPr>
              <a:t>.</a:t>
            </a:r>
          </a:p>
          <a:p>
            <a:pPr marL="0" indent="0" algn="just">
              <a:lnSpc>
                <a:spcPct val="90000"/>
              </a:lnSpc>
              <a:buClr>
                <a:srgbClr val="00B0F0"/>
              </a:buClr>
              <a:buNone/>
            </a:pPr>
            <a:endParaRPr lang="fa-IR" altLang="fa-IR" sz="1600" b="1" i="1" dirty="0">
              <a:solidFill>
                <a:schemeClr val="accent2"/>
              </a:solidFill>
              <a:effectLst/>
            </a:endParaRPr>
          </a:p>
          <a:p>
            <a:pPr marL="609600" indent="-609600">
              <a:lnSpc>
                <a:spcPct val="90000"/>
              </a:lnSpc>
              <a:buNone/>
            </a:pPr>
            <a:r>
              <a:rPr lang="fa-IR" altLang="fa-IR" sz="1800" b="1" i="1" dirty="0">
                <a:solidFill>
                  <a:srgbClr val="FF3300"/>
                </a:solidFill>
                <a:effectLst/>
              </a:rPr>
              <a:t>ت) معیارهای مطلوبیت دورنمای سازمان:</a:t>
            </a:r>
          </a:p>
          <a:p>
            <a:pPr marL="609600" indent="-609600" algn="just">
              <a:lnSpc>
                <a:spcPct val="90000"/>
              </a:lnSpc>
              <a:buClr>
                <a:srgbClr val="00B0F0"/>
              </a:buClr>
            </a:pPr>
            <a:r>
              <a:rPr lang="fa-IR" altLang="fa-IR" sz="1600" b="1" i="1" dirty="0">
                <a:effectLst/>
              </a:rPr>
              <a:t>مختصر و قابل سپردن به ذهن باشد.</a:t>
            </a:r>
          </a:p>
          <a:p>
            <a:pPr marL="609600" indent="-609600" algn="just">
              <a:lnSpc>
                <a:spcPct val="90000"/>
              </a:lnSpc>
              <a:buClr>
                <a:srgbClr val="00B0F0"/>
              </a:buClr>
            </a:pPr>
            <a:r>
              <a:rPr lang="fa-IR" altLang="fa-IR" sz="1600" b="1" i="1" dirty="0">
                <a:effectLst/>
              </a:rPr>
              <a:t>الهام بخش و چالشی باشد.</a:t>
            </a:r>
          </a:p>
          <a:p>
            <a:pPr marL="609600" indent="-609600" algn="just">
              <a:lnSpc>
                <a:spcPct val="90000"/>
              </a:lnSpc>
              <a:buClr>
                <a:srgbClr val="00B0F0"/>
              </a:buClr>
            </a:pPr>
            <a:r>
              <a:rPr lang="fa-IR" altLang="fa-IR" sz="1600" b="1" i="1" dirty="0">
                <a:effectLst/>
              </a:rPr>
              <a:t>تعریف یک وضعیت ایده آل باشد.</a:t>
            </a:r>
          </a:p>
          <a:p>
            <a:pPr marL="609600" indent="-609600" algn="just">
              <a:lnSpc>
                <a:spcPct val="90000"/>
              </a:lnSpc>
              <a:buClr>
                <a:srgbClr val="00B0F0"/>
              </a:buClr>
            </a:pPr>
            <a:r>
              <a:rPr lang="fa-IR" altLang="fa-IR" sz="1600" b="1" i="1" dirty="0">
                <a:effectLst/>
              </a:rPr>
              <a:t>برای کارکنان،مراجعین و گروه های ذینفع قابل قبول باشد.</a:t>
            </a:r>
          </a:p>
          <a:p>
            <a:pPr marL="609600" indent="-609600" algn="just">
              <a:lnSpc>
                <a:spcPct val="90000"/>
              </a:lnSpc>
              <a:buClr>
                <a:srgbClr val="00B0F0"/>
              </a:buClr>
            </a:pPr>
            <a:r>
              <a:rPr lang="fa-IR" altLang="fa-IR" sz="1600" b="1" i="1" dirty="0">
                <a:effectLst/>
              </a:rPr>
              <a:t>واقع گرایانه و دست یافتنی باشد.</a:t>
            </a:r>
          </a:p>
          <a:p>
            <a:pPr marL="609600" indent="-609600" algn="just">
              <a:lnSpc>
                <a:spcPct val="90000"/>
              </a:lnSpc>
              <a:buClr>
                <a:srgbClr val="00B0F0"/>
              </a:buClr>
            </a:pPr>
            <a:r>
              <a:rPr lang="fa-IR" altLang="fa-IR" sz="1600" b="1" i="1" dirty="0">
                <a:effectLst/>
              </a:rPr>
              <a:t>توصیفی از سطح خدمات در آینده باشد.</a:t>
            </a:r>
          </a:p>
          <a:p>
            <a:pPr marL="609600" indent="-609600" algn="just">
              <a:lnSpc>
                <a:spcPct val="90000"/>
              </a:lnSpc>
              <a:buClr>
                <a:srgbClr val="00B0F0"/>
              </a:buClr>
            </a:pPr>
            <a:r>
              <a:rPr lang="fa-IR" altLang="fa-IR" sz="1600" b="1" i="1" dirty="0">
                <a:effectLst/>
              </a:rPr>
              <a:t>موضوعیت خود را زود از دست نداده و کهنه نشود.</a:t>
            </a:r>
          </a:p>
          <a:p>
            <a:pPr marL="0" indent="0" algn="just">
              <a:lnSpc>
                <a:spcPct val="90000"/>
              </a:lnSpc>
              <a:buClr>
                <a:srgbClr val="00B0F0"/>
              </a:buClr>
              <a:buNone/>
            </a:pPr>
            <a:endParaRPr lang="en-US" altLang="fa-IR" sz="1600" b="1" i="1" dirty="0">
              <a:solidFill>
                <a:schemeClr val="accent2"/>
              </a:solidFill>
            </a:endParaRPr>
          </a:p>
        </p:txBody>
      </p:sp>
    </p:spTree>
    <p:extLst>
      <p:ext uri="{BB962C8B-B14F-4D97-AF65-F5344CB8AC3E}">
        <p14:creationId xmlns:p14="http://schemas.microsoft.com/office/powerpoint/2010/main" val="3650470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B1CB840-05D7-091E-A81F-AE2FCDC013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20CADA6E-4B39-2D3B-8C21-DC3FBABB2DCF}"/>
              </a:ext>
            </a:extLst>
          </p:cNvPr>
          <p:cNvSpPr>
            <a:spLocks noGrp="1" noChangeArrowheads="1"/>
          </p:cNvSpPr>
          <p:nvPr>
            <p:ph type="title"/>
          </p:nvPr>
        </p:nvSpPr>
        <p:spPr>
          <a:xfrm>
            <a:off x="2219129" y="933060"/>
            <a:ext cx="7753739" cy="699895"/>
          </a:xfrm>
          <a:solidFill>
            <a:schemeClr val="accent5">
              <a:lumMod val="20000"/>
              <a:lumOff val="80000"/>
            </a:schemeClr>
          </a:solidFill>
          <a:ln w="57150" cmpd="thickThin">
            <a:solidFill>
              <a:srgbClr val="0000FF"/>
            </a:solidFill>
            <a:miter lim="800000"/>
            <a:headEnd/>
            <a:tailEnd/>
          </a:ln>
        </p:spPr>
        <p:txBody>
          <a:bodyPr>
            <a:normAutofit fontScale="90000"/>
          </a:bodyPr>
          <a:lstStyle/>
          <a:p>
            <a:pPr algn="ctr"/>
            <a:r>
              <a:rPr lang="fa-IR" altLang="fa-IR" sz="2400" b="1" i="1" dirty="0">
                <a:solidFill>
                  <a:srgbClr val="FF3300"/>
                </a:solidFill>
                <a:effectLst>
                  <a:outerShdw blurRad="38100" dist="38100" dir="2700000" algn="tl">
                    <a:srgbClr val="C0C0C0"/>
                  </a:outerShdw>
                </a:effectLst>
                <a:cs typeface="B Titr" panose="00000700000000000000" pitchFamily="2" charset="-78"/>
              </a:rPr>
              <a:t>گام سوم: تعیین رسالت، دورنما، ارزش ها وهدف های کلی (تدوین رسالت)</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153CAFFF-B19A-187F-FAA9-8C4DFAD0C61B}"/>
              </a:ext>
            </a:extLst>
          </p:cNvPr>
          <p:cNvSpPr txBox="1">
            <a:spLocks noChangeArrowheads="1"/>
          </p:cNvSpPr>
          <p:nvPr/>
        </p:nvSpPr>
        <p:spPr bwMode="auto">
          <a:xfrm>
            <a:off x="1500672" y="2080728"/>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nSpc>
                <a:spcPct val="90000"/>
              </a:lnSpc>
              <a:buNone/>
            </a:pPr>
            <a:endParaRPr lang="fa-IR" altLang="fa-IR" sz="2000" b="1" i="1" dirty="0">
              <a:solidFill>
                <a:srgbClr val="FF3300"/>
              </a:solidFill>
              <a:effectLst/>
            </a:endParaRPr>
          </a:p>
          <a:p>
            <a:pPr marL="609600" indent="-609600">
              <a:lnSpc>
                <a:spcPct val="90000"/>
              </a:lnSpc>
              <a:buNone/>
            </a:pPr>
            <a:r>
              <a:rPr lang="fa-IR" altLang="fa-IR" sz="2000" b="1" i="1" dirty="0">
                <a:solidFill>
                  <a:srgbClr val="FF3300"/>
                </a:solidFill>
                <a:effectLst/>
              </a:rPr>
              <a:t>ث) ابعاد مختلف بیانیه دور نمای سازمان :</a:t>
            </a:r>
          </a:p>
          <a:p>
            <a:pPr marL="609600" indent="-609600" algn="just">
              <a:lnSpc>
                <a:spcPct val="150000"/>
              </a:lnSpc>
              <a:buClr>
                <a:srgbClr val="00B0F0"/>
              </a:buClr>
            </a:pPr>
            <a:r>
              <a:rPr lang="fa-IR" altLang="fa-IR" sz="1800" b="1" i="1" dirty="0">
                <a:effectLst/>
              </a:rPr>
              <a:t>سازمان در آینده دنبال چه چیزی خواهد بود و چه تصمیماتی دراین مورد دارد؟</a:t>
            </a:r>
          </a:p>
          <a:p>
            <a:pPr marL="609600" indent="-609600" algn="just">
              <a:lnSpc>
                <a:spcPct val="150000"/>
              </a:lnSpc>
              <a:buClr>
                <a:srgbClr val="00B0F0"/>
              </a:buClr>
            </a:pPr>
            <a:r>
              <a:rPr lang="fa-IR" altLang="fa-IR" sz="1800" b="1" i="1" dirty="0">
                <a:effectLst/>
              </a:rPr>
              <a:t>سازمان تمایل دارد با چه تصویری برای مردم،کارکنان و گروه های ذینفع شناخته شود؟</a:t>
            </a:r>
          </a:p>
          <a:p>
            <a:pPr marL="609600" indent="-609600" algn="just">
              <a:lnSpc>
                <a:spcPct val="150000"/>
              </a:lnSpc>
              <a:buClr>
                <a:srgbClr val="00B0F0"/>
              </a:buClr>
            </a:pPr>
            <a:r>
              <a:rPr lang="fa-IR" altLang="fa-IR" sz="1800" b="1" i="1" dirty="0">
                <a:effectLst/>
              </a:rPr>
              <a:t>سازمان آینده مطلوب را چگونه توصیف می کند.</a:t>
            </a:r>
          </a:p>
          <a:p>
            <a:pPr marL="609600" indent="-609600" algn="just">
              <a:lnSpc>
                <a:spcPct val="150000"/>
              </a:lnSpc>
              <a:buClr>
                <a:srgbClr val="00B0F0"/>
              </a:buClr>
            </a:pPr>
            <a:r>
              <a:rPr lang="fa-IR" altLang="fa-IR" sz="1800" b="1" i="1" dirty="0">
                <a:effectLst/>
              </a:rPr>
              <a:t>چه کمک هایی در آینده می تواند به سازمان صورت گیرد.</a:t>
            </a:r>
          </a:p>
          <a:p>
            <a:pPr marL="609600" indent="-609600" algn="just">
              <a:lnSpc>
                <a:spcPct val="150000"/>
              </a:lnSpc>
              <a:buClr>
                <a:srgbClr val="00B0F0"/>
              </a:buClr>
            </a:pPr>
            <a:r>
              <a:rPr lang="fa-IR" altLang="fa-IR" sz="1800" b="1" i="1" dirty="0">
                <a:effectLst/>
              </a:rPr>
              <a:t>بزرگترین فرصت برای سازمان در آینده چه خواهد بود.</a:t>
            </a:r>
          </a:p>
          <a:p>
            <a:pPr marL="609600" indent="-609600" algn="just">
              <a:lnSpc>
                <a:spcPct val="150000"/>
              </a:lnSpc>
              <a:buClr>
                <a:srgbClr val="00B0F0"/>
              </a:buClr>
            </a:pPr>
            <a:r>
              <a:rPr lang="fa-IR" altLang="fa-IR" sz="1800" b="1" i="1" dirty="0">
                <a:effectLst/>
              </a:rPr>
              <a:t>سازمان برای رقابت در آینده باید دارای چه ویژگی هایی باشد.</a:t>
            </a:r>
          </a:p>
        </p:txBody>
      </p:sp>
    </p:spTree>
    <p:extLst>
      <p:ext uri="{BB962C8B-B14F-4D97-AF65-F5344CB8AC3E}">
        <p14:creationId xmlns:p14="http://schemas.microsoft.com/office/powerpoint/2010/main" val="3963225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AC1AC0F-07D0-39E3-184A-FD9F7272071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36BD7B68-97BD-CEE4-3C2E-74AC44F706D7}"/>
              </a:ext>
            </a:extLst>
          </p:cNvPr>
          <p:cNvSpPr>
            <a:spLocks noGrp="1" noChangeArrowheads="1"/>
          </p:cNvSpPr>
          <p:nvPr>
            <p:ph type="title"/>
          </p:nvPr>
        </p:nvSpPr>
        <p:spPr>
          <a:xfrm>
            <a:off x="2450841" y="923729"/>
            <a:ext cx="7290318" cy="801832"/>
          </a:xfrm>
          <a:solidFill>
            <a:schemeClr val="accent5">
              <a:lumMod val="20000"/>
              <a:lumOff val="80000"/>
            </a:schemeClr>
          </a:solidFill>
          <a:ln w="57150" cmpd="thickThin">
            <a:solidFill>
              <a:srgbClr val="0000FF"/>
            </a:solidFill>
            <a:miter lim="800000"/>
            <a:headEnd/>
            <a:tailEnd/>
          </a:ln>
        </p:spPr>
        <p:txBody>
          <a:bodyPr>
            <a:normAutofit/>
          </a:bodyPr>
          <a:lstStyle/>
          <a:p>
            <a:pPr algn="ctr"/>
            <a:r>
              <a:rPr kumimoji="0" lang="fa-IR" altLang="fa-IR" sz="2000" b="1" i="1" u="none" strike="noStrike" kern="1200" cap="none" spc="0" normalizeH="0" baseline="0" noProof="0" dirty="0">
                <a:ln>
                  <a:noFill/>
                </a:ln>
                <a:solidFill>
                  <a:srgbClr val="FF3300"/>
                </a:solidFill>
                <a:effectLst>
                  <a:outerShdw blurRad="38100" dist="38100" dir="2700000" algn="tl">
                    <a:srgbClr val="C0C0C0"/>
                  </a:outerShdw>
                </a:effectLst>
                <a:uLnTx/>
                <a:uFillTx/>
                <a:latin typeface="Calibri Light" panose="020F0302020204030204"/>
                <a:ea typeface="+mj-ea"/>
                <a:cs typeface="B Titr" panose="00000700000000000000" pitchFamily="2" charset="-78"/>
              </a:rPr>
              <a:t>گام سوم: تعیین رسالت، دورنما، ارزش ها وهدف های کلی (تدوین رسالت)</a:t>
            </a:r>
            <a:endParaRPr lang="en-US" altLang="fa-IR" sz="24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0E388AEC-5D10-A151-9FDA-7562B610276F}"/>
              </a:ext>
            </a:extLst>
          </p:cNvPr>
          <p:cNvSpPr txBox="1">
            <a:spLocks noChangeArrowheads="1"/>
          </p:cNvSpPr>
          <p:nvPr/>
        </p:nvSpPr>
        <p:spPr bwMode="auto">
          <a:xfrm>
            <a:off x="1500672" y="1961535"/>
            <a:ext cx="8985380" cy="450457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buClr>
                <a:srgbClr val="7030A0"/>
              </a:buClr>
              <a:buFont typeface="Wingdings" panose="05000000000000000000" pitchFamily="2" charset="2"/>
              <a:buChar char="v"/>
            </a:pPr>
            <a:r>
              <a:rPr lang="fa-IR" altLang="fa-IR" sz="1600" b="1" dirty="0">
                <a:effectLst/>
              </a:rPr>
              <a:t>به عنوان مبنا و معیاری برای هدایت تصمیم گیری ها در تمام سطوح سازمان عمل نمایند.</a:t>
            </a:r>
          </a:p>
          <a:p>
            <a:pPr>
              <a:lnSpc>
                <a:spcPct val="90000"/>
              </a:lnSpc>
              <a:buClr>
                <a:srgbClr val="7030A0"/>
              </a:buClr>
              <a:buFont typeface="Wingdings" panose="05000000000000000000" pitchFamily="2" charset="2"/>
              <a:buChar char="v"/>
            </a:pPr>
            <a:endParaRPr lang="fa-IR" altLang="fa-IR" sz="1600" b="1" dirty="0">
              <a:effectLst/>
            </a:endParaRPr>
          </a:p>
          <a:p>
            <a:pPr>
              <a:lnSpc>
                <a:spcPct val="90000"/>
              </a:lnSpc>
              <a:buClr>
                <a:srgbClr val="7030A0"/>
              </a:buClr>
              <a:buFont typeface="Wingdings" panose="05000000000000000000" pitchFamily="2" charset="2"/>
              <a:buChar char="v"/>
            </a:pPr>
            <a:r>
              <a:rPr lang="fa-IR" altLang="fa-IR" sz="1600" b="1" dirty="0">
                <a:effectLst/>
              </a:rPr>
              <a:t>بیانگر ارزش هایی باشد که می تواند مورد قبول تمام سازمان قرار گیرد.</a:t>
            </a:r>
          </a:p>
          <a:p>
            <a:pPr>
              <a:lnSpc>
                <a:spcPct val="90000"/>
              </a:lnSpc>
              <a:buClr>
                <a:srgbClr val="7030A0"/>
              </a:buClr>
              <a:buFont typeface="Wingdings" panose="05000000000000000000" pitchFamily="2" charset="2"/>
              <a:buChar char="v"/>
            </a:pPr>
            <a:endParaRPr lang="fa-IR" altLang="fa-IR" sz="1600" b="1" dirty="0">
              <a:effectLst/>
            </a:endParaRPr>
          </a:p>
          <a:p>
            <a:pPr>
              <a:lnSpc>
                <a:spcPct val="90000"/>
              </a:lnSpc>
              <a:buClr>
                <a:srgbClr val="7030A0"/>
              </a:buClr>
              <a:buFont typeface="Wingdings" panose="05000000000000000000" pitchFamily="2" charset="2"/>
              <a:buChar char="v"/>
            </a:pPr>
            <a:r>
              <a:rPr lang="fa-IR" altLang="fa-IR" sz="1600" b="1" dirty="0">
                <a:effectLst/>
              </a:rPr>
              <a:t>نقش بسیار قوی آموزشی در تغییر فرهنگ سازمان ایفا نماید.</a:t>
            </a:r>
          </a:p>
          <a:p>
            <a:pPr>
              <a:lnSpc>
                <a:spcPct val="90000"/>
              </a:lnSpc>
              <a:buClr>
                <a:srgbClr val="7030A0"/>
              </a:buClr>
              <a:buFont typeface="Wingdings" panose="05000000000000000000" pitchFamily="2" charset="2"/>
              <a:buChar char="v"/>
            </a:pPr>
            <a:endParaRPr lang="fa-IR" altLang="fa-IR" sz="1600" b="1" dirty="0">
              <a:effectLst/>
            </a:endParaRPr>
          </a:p>
          <a:p>
            <a:pPr>
              <a:lnSpc>
                <a:spcPct val="90000"/>
              </a:lnSpc>
              <a:buClr>
                <a:srgbClr val="7030A0"/>
              </a:buClr>
              <a:buFont typeface="Wingdings" panose="05000000000000000000" pitchFamily="2" charset="2"/>
              <a:buChar char="v"/>
            </a:pPr>
            <a:r>
              <a:rPr lang="fa-IR" altLang="fa-IR" sz="1600" b="1" dirty="0">
                <a:effectLst/>
              </a:rPr>
              <a:t>موجب انگیزش کارکنان شود.</a:t>
            </a:r>
          </a:p>
          <a:p>
            <a:pPr>
              <a:lnSpc>
                <a:spcPct val="90000"/>
              </a:lnSpc>
              <a:buClr>
                <a:srgbClr val="7030A0"/>
              </a:buClr>
              <a:buFont typeface="Wingdings" panose="05000000000000000000" pitchFamily="2" charset="2"/>
              <a:buChar char="v"/>
            </a:pPr>
            <a:endParaRPr lang="fa-IR" altLang="fa-IR" sz="1600" b="1" dirty="0">
              <a:effectLst/>
            </a:endParaRPr>
          </a:p>
          <a:p>
            <a:pPr>
              <a:lnSpc>
                <a:spcPct val="90000"/>
              </a:lnSpc>
              <a:buClr>
                <a:srgbClr val="7030A0"/>
              </a:buClr>
              <a:buFont typeface="Wingdings" panose="05000000000000000000" pitchFamily="2" charset="2"/>
              <a:buChar char="v"/>
            </a:pPr>
            <a:r>
              <a:rPr lang="fa-IR" altLang="fa-IR" sz="1600" b="1" dirty="0">
                <a:effectLst/>
              </a:rPr>
              <a:t>بیانگر اعتقادات اساسی درباره شرایطی باشد که در آن شرایط،کارکنان با تمام قوا برای تامین اهداف سازمان تلاش می نمایند.</a:t>
            </a:r>
          </a:p>
          <a:p>
            <a:pPr>
              <a:lnSpc>
                <a:spcPct val="90000"/>
              </a:lnSpc>
              <a:buClr>
                <a:srgbClr val="7030A0"/>
              </a:buClr>
              <a:buFont typeface="Wingdings" panose="05000000000000000000" pitchFamily="2" charset="2"/>
              <a:buChar char="v"/>
            </a:pPr>
            <a:endParaRPr lang="fa-IR" altLang="fa-IR" sz="1600" b="1" dirty="0">
              <a:effectLst/>
            </a:endParaRPr>
          </a:p>
          <a:p>
            <a:pPr>
              <a:lnSpc>
                <a:spcPct val="90000"/>
              </a:lnSpc>
              <a:buClr>
                <a:srgbClr val="7030A0"/>
              </a:buClr>
              <a:buFont typeface="Wingdings" panose="05000000000000000000" pitchFamily="2" charset="2"/>
              <a:buChar char="v"/>
            </a:pPr>
            <a:r>
              <a:rPr lang="fa-IR" altLang="fa-IR" sz="1600" b="1" dirty="0">
                <a:effectLst/>
              </a:rPr>
              <a:t>رهبران را در تبیین ساختارها ،نظام ها و مهارت های مورد نیاز برای تبدیل دورنمای سازمان به واقعیت هدایت کند.</a:t>
            </a:r>
          </a:p>
          <a:p>
            <a:pPr>
              <a:lnSpc>
                <a:spcPct val="90000"/>
              </a:lnSpc>
              <a:buClr>
                <a:srgbClr val="7030A0"/>
              </a:buClr>
              <a:buFont typeface="Wingdings" panose="05000000000000000000" pitchFamily="2" charset="2"/>
              <a:buChar char="v"/>
            </a:pPr>
            <a:endParaRPr lang="fa-IR" altLang="fa-IR" sz="1600" b="1" dirty="0">
              <a:effectLst/>
            </a:endParaRPr>
          </a:p>
          <a:p>
            <a:pPr>
              <a:lnSpc>
                <a:spcPct val="90000"/>
              </a:lnSpc>
              <a:buClr>
                <a:srgbClr val="7030A0"/>
              </a:buClr>
              <a:buFont typeface="Wingdings" panose="05000000000000000000" pitchFamily="2" charset="2"/>
              <a:buChar char="v"/>
            </a:pPr>
            <a:r>
              <a:rPr lang="fa-IR" altLang="fa-IR" sz="1600" b="1" dirty="0">
                <a:effectLst/>
              </a:rPr>
              <a:t>پلی بسوی آینده است.</a:t>
            </a:r>
          </a:p>
          <a:p>
            <a:pPr>
              <a:lnSpc>
                <a:spcPct val="90000"/>
              </a:lnSpc>
              <a:buClr>
                <a:srgbClr val="7030A0"/>
              </a:buClr>
              <a:buFont typeface="Wingdings" panose="05000000000000000000" pitchFamily="2" charset="2"/>
              <a:buChar char="v"/>
            </a:pPr>
            <a:endParaRPr lang="fa-IR" altLang="fa-IR" sz="1600" b="1" dirty="0">
              <a:effectLst/>
            </a:endParaRPr>
          </a:p>
          <a:p>
            <a:pPr>
              <a:lnSpc>
                <a:spcPct val="90000"/>
              </a:lnSpc>
              <a:buClr>
                <a:srgbClr val="7030A0"/>
              </a:buClr>
              <a:buFont typeface="Wingdings" panose="05000000000000000000" pitchFamily="2" charset="2"/>
              <a:buChar char="v"/>
            </a:pPr>
            <a:r>
              <a:rPr lang="fa-IR" altLang="fa-IR" sz="1600" b="1" dirty="0">
                <a:effectLst/>
              </a:rPr>
              <a:t>به کمک تمام کارکنان یا تیم برنامه ریزی تدوین می شود.</a:t>
            </a:r>
          </a:p>
          <a:p>
            <a:pPr>
              <a:lnSpc>
                <a:spcPct val="90000"/>
              </a:lnSpc>
              <a:buClr>
                <a:srgbClr val="7030A0"/>
              </a:buClr>
              <a:buFont typeface="Wingdings" panose="05000000000000000000" pitchFamily="2" charset="2"/>
              <a:buChar char="v"/>
            </a:pPr>
            <a:endParaRPr lang="fa-IR" altLang="fa-IR" sz="1400" b="1" dirty="0">
              <a:effectLst>
                <a:outerShdw blurRad="38100" dist="38100" dir="2700000" algn="tl">
                  <a:srgbClr val="C0C0C0"/>
                </a:outerShdw>
              </a:effectLst>
            </a:endParaRPr>
          </a:p>
          <a:p>
            <a:pPr>
              <a:lnSpc>
                <a:spcPct val="90000"/>
              </a:lnSpc>
              <a:buClr>
                <a:srgbClr val="7030A0"/>
              </a:buClr>
              <a:buFont typeface="Wingdings" panose="05000000000000000000" pitchFamily="2" charset="2"/>
              <a:buChar char="v"/>
            </a:pPr>
            <a:endParaRPr lang="fa-IR" altLang="fa-IR" sz="1400" b="1" dirty="0">
              <a:effectLst>
                <a:outerShdw blurRad="38100" dist="38100" dir="2700000" algn="tl">
                  <a:srgbClr val="C0C0C0"/>
                </a:outerShdw>
              </a:effectLst>
            </a:endParaRPr>
          </a:p>
          <a:p>
            <a:pPr>
              <a:lnSpc>
                <a:spcPct val="90000"/>
              </a:lnSpc>
              <a:buClr>
                <a:srgbClr val="7030A0"/>
              </a:buClr>
              <a:buFont typeface="Wingdings" panose="05000000000000000000" pitchFamily="2" charset="2"/>
              <a:buChar char="v"/>
            </a:pPr>
            <a:endParaRPr lang="en-US" altLang="fa-IR" sz="1400" b="1" dirty="0">
              <a:effectLst>
                <a:outerShdw blurRad="38100" dist="38100" dir="2700000" algn="tl">
                  <a:srgbClr val="C0C0C0"/>
                </a:outerShdw>
              </a:effectLst>
            </a:endParaRPr>
          </a:p>
        </p:txBody>
      </p:sp>
    </p:spTree>
    <p:extLst>
      <p:ext uri="{BB962C8B-B14F-4D97-AF65-F5344CB8AC3E}">
        <p14:creationId xmlns:p14="http://schemas.microsoft.com/office/powerpoint/2010/main" val="1210878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99A00CF-00CF-2B6A-9857-955C740F0F0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B5313CE8-5DDF-F880-2DC0-0C50B74B050D}"/>
              </a:ext>
            </a:extLst>
          </p:cNvPr>
          <p:cNvSpPr>
            <a:spLocks noGrp="1" noChangeArrowheads="1"/>
          </p:cNvSpPr>
          <p:nvPr>
            <p:ph type="title"/>
          </p:nvPr>
        </p:nvSpPr>
        <p:spPr>
          <a:xfrm>
            <a:off x="1794386" y="901155"/>
            <a:ext cx="8267324" cy="699895"/>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500" b="1" i="1" dirty="0">
                <a:solidFill>
                  <a:srgbClr val="FF3300"/>
                </a:solidFill>
                <a:effectLst>
                  <a:outerShdw blurRad="38100" dist="38100" dir="2700000" algn="tl">
                    <a:srgbClr val="C0C0C0"/>
                  </a:outerShdw>
                </a:effectLst>
                <a:cs typeface="B Titr" panose="00000700000000000000" pitchFamily="2" charset="-78"/>
              </a:rPr>
              <a:t>گام چهارم  :  شناسایی مشکلات استراتژیک سازمان</a:t>
            </a:r>
            <a:endParaRPr lang="en-US" altLang="fa-IR" sz="2500" b="1" i="1" dirty="0">
              <a:solidFill>
                <a:srgbClr val="FF33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6EEF6387-336B-CEBA-23CE-739998DC910F}"/>
              </a:ext>
            </a:extLst>
          </p:cNvPr>
          <p:cNvSpPr txBox="1">
            <a:spLocks noChangeArrowheads="1"/>
          </p:cNvSpPr>
          <p:nvPr/>
        </p:nvSpPr>
        <p:spPr bwMode="auto">
          <a:xfrm>
            <a:off x="1435358" y="2071397"/>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a-IR" altLang="fa-IR" sz="1800" b="1" i="1" dirty="0">
              <a:solidFill>
                <a:srgbClr val="FF3300"/>
              </a:solidFill>
              <a:effectLst>
                <a:outerShdw blurRad="38100" dist="38100" dir="2700000" algn="tl">
                  <a:srgbClr val="000000">
                    <a:alpha val="43137"/>
                  </a:srgbClr>
                </a:outerShdw>
              </a:effectLst>
            </a:endParaRPr>
          </a:p>
          <a:p>
            <a:pPr marL="0" indent="0">
              <a:buNone/>
            </a:pPr>
            <a:r>
              <a:rPr lang="fa-IR" altLang="fa-IR" sz="2000" b="1" i="1" dirty="0">
                <a:solidFill>
                  <a:srgbClr val="FF3300"/>
                </a:solidFill>
                <a:effectLst>
                  <a:outerShdw blurRad="38100" dist="38100" dir="2700000" algn="tl">
                    <a:srgbClr val="000000">
                      <a:alpha val="43137"/>
                    </a:srgbClr>
                  </a:outerShdw>
                </a:effectLst>
              </a:rPr>
              <a:t>مشکلات استراتژیک سازمان</a:t>
            </a:r>
            <a:r>
              <a:rPr lang="fa-IR" altLang="fa-IR" sz="2000" b="1" i="1" dirty="0" smtClean="0">
                <a:solidFill>
                  <a:srgbClr val="FF3300"/>
                </a:solidFill>
                <a:effectLst>
                  <a:outerShdw blurRad="38100" dist="38100" dir="2700000" algn="tl">
                    <a:srgbClr val="000000">
                      <a:alpha val="43137"/>
                    </a:srgbClr>
                  </a:outerShdw>
                </a:effectLst>
              </a:rPr>
              <a:t>، مسائل </a:t>
            </a:r>
            <a:r>
              <a:rPr lang="fa-IR" altLang="fa-IR" sz="2000" b="1" i="1" dirty="0">
                <a:solidFill>
                  <a:srgbClr val="FF3300"/>
                </a:solidFill>
                <a:effectLst>
                  <a:outerShdw blurRad="38100" dist="38100" dir="2700000" algn="tl">
                    <a:srgbClr val="000000">
                      <a:alpha val="43137"/>
                    </a:srgbClr>
                  </a:outerShdw>
                </a:effectLst>
              </a:rPr>
              <a:t>اساسی ناظر بر خط مشی سازمان است.</a:t>
            </a:r>
          </a:p>
          <a:p>
            <a:pPr marL="0" indent="0">
              <a:buNone/>
            </a:pPr>
            <a:endParaRPr lang="fa-IR" altLang="fa-IR" sz="1800" b="1" i="1" dirty="0">
              <a:solidFill>
                <a:srgbClr val="FF3300"/>
              </a:solidFill>
              <a:effectLst>
                <a:outerShdw blurRad="38100" dist="38100" dir="2700000" algn="tl">
                  <a:srgbClr val="000000">
                    <a:alpha val="43137"/>
                  </a:srgbClr>
                </a:outerShdw>
              </a:effectLst>
            </a:endParaRPr>
          </a:p>
          <a:p>
            <a:pPr marL="0" indent="0" algn="just">
              <a:buNone/>
            </a:pPr>
            <a:r>
              <a:rPr lang="fa-IR" altLang="fa-IR" sz="1600" b="1" dirty="0">
                <a:effectLst/>
              </a:rPr>
              <a:t>این مسائل، برتعهدات، رسالت و ارزش ها،سطح تولید یا خدمت تاثیر می گذارد و نظرات ارباب رجوع، استفاده کنندگان از خدمات یا کالاهای تولیدی، پرداخت کنندگان مالیات وهمچنین مسائلی نظیر؛ هزینه، امور مالی، مدیریت یا طرح سازمانی را درهم می آمیزد و تلفیق می کند.</a:t>
            </a:r>
          </a:p>
          <a:p>
            <a:pPr marL="0" indent="0" algn="just">
              <a:buNone/>
            </a:pPr>
            <a:endParaRPr lang="fa-IR" altLang="fa-IR" sz="1600" b="1" dirty="0">
              <a:effectLst>
                <a:outerShdw blurRad="38100" dist="38100" dir="2700000" algn="tl">
                  <a:srgbClr val="000000">
                    <a:alpha val="43137"/>
                  </a:srgbClr>
                </a:outerShdw>
              </a:effectLst>
            </a:endParaRPr>
          </a:p>
          <a:p>
            <a:pPr>
              <a:buClr>
                <a:srgbClr val="FFFF00"/>
              </a:buClr>
              <a:buFont typeface="Wingdings" panose="05000000000000000000" pitchFamily="2" charset="2"/>
              <a:buChar char="q"/>
            </a:pPr>
            <a:r>
              <a:rPr lang="fa-IR" altLang="fa-IR" sz="2000" b="1" i="1" dirty="0">
                <a:solidFill>
                  <a:srgbClr val="FF3300"/>
                </a:solidFill>
                <a:effectLst>
                  <a:outerShdw blurRad="38100" dist="38100" dir="2700000" algn="tl">
                    <a:srgbClr val="000000">
                      <a:alpha val="43137"/>
                    </a:srgbClr>
                  </a:outerShdw>
                </a:effectLst>
              </a:rPr>
              <a:t>یک مسئله استراتژیک باید شامل سه عنصر باشد:  </a:t>
            </a:r>
          </a:p>
          <a:p>
            <a:pPr marL="0" indent="0">
              <a:buClr>
                <a:srgbClr val="FFFF00"/>
              </a:buClr>
              <a:buNone/>
            </a:pPr>
            <a:r>
              <a:rPr lang="fa-IR" altLang="fa-IR" sz="1800" b="1" i="1" dirty="0">
                <a:solidFill>
                  <a:srgbClr val="FF3300"/>
                </a:solidFill>
                <a:effectLst>
                  <a:outerShdw blurRad="38100" dist="38100" dir="2700000" algn="tl">
                    <a:srgbClr val="000000">
                      <a:alpha val="43137"/>
                    </a:srgbClr>
                  </a:outerShdw>
                </a:effectLst>
              </a:rPr>
              <a:t>     </a:t>
            </a:r>
          </a:p>
          <a:p>
            <a:pPr algn="just">
              <a:buFontTx/>
              <a:buNone/>
            </a:pPr>
            <a:r>
              <a:rPr lang="fa-IR" altLang="fa-IR" sz="1600" b="1" dirty="0">
                <a:effectLst/>
              </a:rPr>
              <a:t>1- مساله باید به اختصار و به طورکامل و فقط در یک پاراگراف توصیف گردد، موضوع باید به شکل سوال یا مسئله ای که سازمان می تواند نسبت به آن اقداماتی انجام دهد، بیان گردد.</a:t>
            </a:r>
          </a:p>
          <a:p>
            <a:pPr algn="just">
              <a:buNone/>
            </a:pPr>
            <a:r>
              <a:rPr lang="fa-IR" altLang="fa-IR" sz="1600" b="1" dirty="0">
                <a:effectLst/>
              </a:rPr>
              <a:t>2- عواملی که مساله را به یک خط مشی قابل قبول تبدیل می سازد، باید مشخص گردند.باید مشخص گردد که موضوع مورد بحث در رابطه با دورنما، رسالت، ارزش ها یا نقاط قوت و ضعف داخلی یا فرصت و تهدیدهای خارجی است.</a:t>
            </a:r>
            <a:endParaRPr lang="en-US" altLang="fa-IR" sz="1600" b="1" dirty="0">
              <a:effectLst/>
            </a:endParaRPr>
          </a:p>
          <a:p>
            <a:pPr>
              <a:buNone/>
            </a:pPr>
            <a:r>
              <a:rPr lang="fa-IR" altLang="fa-IR" sz="1600" b="1" dirty="0">
                <a:effectLst/>
              </a:rPr>
              <a:t>3- تیم برنامه ریزی باید نتایج و بازتاب ناشی از نارسائی وعدم موفقیت در برخورد مناسب با موضوع مورد بحث را مشخص سازد.</a:t>
            </a:r>
            <a:endParaRPr lang="en-US" altLang="fa-IR" sz="1600" b="1" dirty="0">
              <a:effectLst/>
            </a:endParaRPr>
          </a:p>
          <a:p>
            <a:pPr>
              <a:buFontTx/>
              <a:buNone/>
            </a:pPr>
            <a:endParaRPr lang="fa-IR" altLang="fa-IR"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675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C02176A-77CE-9AC7-1120-0A1A56C8BB9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50B06EC8-2E79-21BC-E312-F5359EFF2CC2}"/>
              </a:ext>
            </a:extLst>
          </p:cNvPr>
          <p:cNvSpPr>
            <a:spLocks noGrp="1" noChangeArrowheads="1"/>
          </p:cNvSpPr>
          <p:nvPr>
            <p:ph type="title"/>
          </p:nvPr>
        </p:nvSpPr>
        <p:spPr>
          <a:xfrm>
            <a:off x="1859902" y="886407"/>
            <a:ext cx="8472196" cy="699895"/>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500" b="1" i="1" dirty="0">
                <a:solidFill>
                  <a:srgbClr val="FF3300"/>
                </a:solidFill>
                <a:effectLst>
                  <a:outerShdw blurRad="38100" dist="38100" dir="2700000" algn="tl">
                    <a:srgbClr val="C0C0C0"/>
                  </a:outerShdw>
                </a:effectLst>
                <a:cs typeface="B Titr" panose="00000700000000000000" pitchFamily="2" charset="-78"/>
              </a:rPr>
              <a:t>گام چهارم  :  شناسایی مشکلات استراتژیک سازمان</a:t>
            </a:r>
            <a:endParaRPr lang="en-US" altLang="fa-IR" sz="2500" b="1" i="1" dirty="0">
              <a:solidFill>
                <a:srgbClr val="FF33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E671BBD7-214F-3CA6-2901-C448DFD4A42F}"/>
              </a:ext>
            </a:extLst>
          </p:cNvPr>
          <p:cNvSpPr txBox="1">
            <a:spLocks noChangeArrowheads="1"/>
          </p:cNvSpPr>
          <p:nvPr/>
        </p:nvSpPr>
        <p:spPr bwMode="auto">
          <a:xfrm>
            <a:off x="1435358" y="2071397"/>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None/>
            </a:pPr>
            <a:endParaRPr lang="fa-IR" altLang="fa-IR" sz="1600" b="1" i="1" dirty="0">
              <a:solidFill>
                <a:srgbClr val="FF3300"/>
              </a:solidFill>
              <a:effectLst>
                <a:outerShdw blurRad="38100" dist="38100" dir="2700000" algn="tl">
                  <a:srgbClr val="C0C0C0"/>
                </a:outerShdw>
              </a:effectLst>
            </a:endParaRPr>
          </a:p>
          <a:p>
            <a:pPr marL="0" indent="0">
              <a:lnSpc>
                <a:spcPct val="90000"/>
              </a:lnSpc>
              <a:buNone/>
            </a:pPr>
            <a:r>
              <a:rPr lang="fa-IR" altLang="fa-IR" sz="2000" b="1" i="1" dirty="0">
                <a:solidFill>
                  <a:srgbClr val="FF3300"/>
                </a:solidFill>
                <a:effectLst>
                  <a:outerShdw blurRad="38100" dist="38100" dir="2700000" algn="tl">
                    <a:srgbClr val="C0C0C0"/>
                  </a:outerShdw>
                </a:effectLst>
              </a:rPr>
              <a:t>برای تعیین مسایل استراتژیک سازمان سه راهکار وجود دارد</a:t>
            </a:r>
            <a:r>
              <a:rPr lang="fa-IR" altLang="fa-IR" sz="1600" b="1" i="1" dirty="0">
                <a:solidFill>
                  <a:srgbClr val="FF3300"/>
                </a:solidFill>
                <a:effectLst>
                  <a:outerShdw blurRad="38100" dist="38100" dir="2700000" algn="tl">
                    <a:srgbClr val="C0C0C0"/>
                  </a:outerShdw>
                </a:effectLst>
              </a:rPr>
              <a:t>:</a:t>
            </a:r>
          </a:p>
          <a:p>
            <a:pPr marL="609600" indent="-609600">
              <a:lnSpc>
                <a:spcPct val="90000"/>
              </a:lnSpc>
              <a:buFontTx/>
              <a:buNone/>
            </a:pPr>
            <a:endParaRPr lang="fa-IR" altLang="fa-IR" sz="1600" b="1" i="1" dirty="0">
              <a:solidFill>
                <a:srgbClr val="FF3300"/>
              </a:solidFill>
              <a:effectLst>
                <a:outerShdw blurRad="38100" dist="38100" dir="2700000" algn="tl">
                  <a:srgbClr val="C0C0C0"/>
                </a:outerShdw>
              </a:effectLst>
            </a:endParaRPr>
          </a:p>
          <a:p>
            <a:pPr marL="609600" indent="-609600">
              <a:lnSpc>
                <a:spcPct val="90000"/>
              </a:lnSpc>
            </a:pPr>
            <a:endParaRPr lang="fa-IR" altLang="fa-IR" sz="1400" b="1" i="1" dirty="0">
              <a:solidFill>
                <a:srgbClr val="FF3300"/>
              </a:solidFill>
              <a:effectLst>
                <a:outerShdw blurRad="38100" dist="38100" dir="2700000" algn="tl">
                  <a:srgbClr val="C0C0C0"/>
                </a:outerShdw>
              </a:effectLst>
            </a:endParaRPr>
          </a:p>
          <a:p>
            <a:pPr>
              <a:lnSpc>
                <a:spcPct val="90000"/>
              </a:lnSpc>
              <a:buClr>
                <a:srgbClr val="FF0000"/>
              </a:buClr>
              <a:buFont typeface="Wingdings" panose="05000000000000000000" pitchFamily="2" charset="2"/>
              <a:buChar char="v"/>
            </a:pPr>
            <a:r>
              <a:rPr lang="fa-IR" altLang="fa-IR" sz="2000" b="1" i="1" dirty="0">
                <a:solidFill>
                  <a:srgbClr val="0000FF"/>
                </a:solidFill>
                <a:effectLst>
                  <a:outerShdw blurRad="38100" dist="38100" dir="2700000" algn="tl">
                    <a:srgbClr val="C0C0C0"/>
                  </a:outerShdw>
                </a:effectLst>
              </a:rPr>
              <a:t>راه کار مستقیم.</a:t>
            </a:r>
            <a:endParaRPr lang="fa-IR" altLang="fa-IR" sz="1200" b="1" i="1" dirty="0">
              <a:solidFill>
                <a:srgbClr val="FF3300"/>
              </a:solidFill>
              <a:effectLst>
                <a:outerShdw blurRad="38100" dist="38100" dir="2700000" algn="tl">
                  <a:srgbClr val="C0C0C0"/>
                </a:outerShdw>
              </a:effectLst>
            </a:endParaRPr>
          </a:p>
          <a:p>
            <a:pPr>
              <a:lnSpc>
                <a:spcPct val="90000"/>
              </a:lnSpc>
              <a:buClr>
                <a:srgbClr val="FF0000"/>
              </a:buClr>
              <a:buFont typeface="Wingdings" panose="05000000000000000000" pitchFamily="2" charset="2"/>
              <a:buChar char="v"/>
            </a:pPr>
            <a:endParaRPr lang="fa-IR" altLang="fa-IR" sz="1200" b="1" i="1" dirty="0">
              <a:solidFill>
                <a:srgbClr val="FF3300"/>
              </a:solidFill>
              <a:effectLst>
                <a:outerShdw blurRad="38100" dist="38100" dir="2700000" algn="tl">
                  <a:srgbClr val="C0C0C0"/>
                </a:outerShdw>
              </a:effectLst>
            </a:endParaRPr>
          </a:p>
          <a:p>
            <a:pPr>
              <a:lnSpc>
                <a:spcPct val="90000"/>
              </a:lnSpc>
              <a:buClr>
                <a:srgbClr val="FF0000"/>
              </a:buClr>
              <a:buFont typeface="Wingdings" panose="05000000000000000000" pitchFamily="2" charset="2"/>
              <a:buChar char="v"/>
            </a:pPr>
            <a:r>
              <a:rPr lang="fa-IR" altLang="fa-IR" sz="2000" b="1" i="1" dirty="0">
                <a:solidFill>
                  <a:srgbClr val="0000FF"/>
                </a:solidFill>
                <a:effectLst>
                  <a:outerShdw blurRad="38100" dist="38100" dir="2700000" algn="tl">
                    <a:srgbClr val="C0C0C0"/>
                  </a:outerShdw>
                </a:effectLst>
              </a:rPr>
              <a:t>راه کار مبتنی بر اهداف.</a:t>
            </a:r>
            <a:endParaRPr lang="fa-IR" altLang="fa-IR" sz="1200" b="1" i="1" dirty="0">
              <a:solidFill>
                <a:srgbClr val="FF3300"/>
              </a:solidFill>
              <a:effectLst>
                <a:outerShdw blurRad="38100" dist="38100" dir="2700000" algn="tl">
                  <a:srgbClr val="C0C0C0"/>
                </a:outerShdw>
              </a:effectLst>
            </a:endParaRPr>
          </a:p>
          <a:p>
            <a:pPr>
              <a:lnSpc>
                <a:spcPct val="90000"/>
              </a:lnSpc>
              <a:buClr>
                <a:srgbClr val="FF0000"/>
              </a:buClr>
              <a:buFont typeface="Wingdings" panose="05000000000000000000" pitchFamily="2" charset="2"/>
              <a:buChar char="v"/>
            </a:pPr>
            <a:endParaRPr lang="fa-IR" altLang="fa-IR" sz="1200" b="1" i="1" dirty="0">
              <a:solidFill>
                <a:srgbClr val="FF3300"/>
              </a:solidFill>
              <a:effectLst>
                <a:outerShdw blurRad="38100" dist="38100" dir="2700000" algn="tl">
                  <a:srgbClr val="C0C0C0"/>
                </a:outerShdw>
              </a:effectLst>
            </a:endParaRPr>
          </a:p>
          <a:p>
            <a:pPr>
              <a:lnSpc>
                <a:spcPct val="90000"/>
              </a:lnSpc>
              <a:buClr>
                <a:srgbClr val="FF0000"/>
              </a:buClr>
              <a:buFont typeface="Wingdings" panose="05000000000000000000" pitchFamily="2" charset="2"/>
              <a:buChar char="v"/>
            </a:pPr>
            <a:r>
              <a:rPr lang="fa-IR" altLang="fa-IR" sz="1800" b="1" i="1" dirty="0">
                <a:solidFill>
                  <a:srgbClr val="0000FF"/>
                </a:solidFill>
                <a:effectLst>
                  <a:outerShdw blurRad="38100" dist="38100" dir="2700000" algn="tl">
                    <a:srgbClr val="C0C0C0"/>
                  </a:outerShdw>
                </a:effectLst>
              </a:rPr>
              <a:t>راه کار سناریو</a:t>
            </a:r>
            <a:r>
              <a:rPr lang="fa-IR" altLang="fa-IR" sz="1600" b="1" i="1" dirty="0">
                <a:solidFill>
                  <a:srgbClr val="0000FF"/>
                </a:solidFill>
                <a:effectLst>
                  <a:outerShdw blurRad="38100" dist="38100" dir="2700000" algn="tl">
                    <a:srgbClr val="C0C0C0"/>
                  </a:outerShdw>
                </a:effectLst>
              </a:rPr>
              <a:t>.</a:t>
            </a:r>
            <a:endParaRPr lang="en-US" altLang="fa-IR" sz="1600" b="1" i="1" dirty="0">
              <a:solidFill>
                <a:srgbClr val="0000FF"/>
              </a:solidFill>
              <a:effectLst>
                <a:outerShdw blurRad="38100" dist="38100" dir="2700000" algn="tl">
                  <a:srgbClr val="C0C0C0"/>
                </a:outerShdw>
              </a:effectLst>
            </a:endParaRPr>
          </a:p>
        </p:txBody>
      </p:sp>
    </p:spTree>
    <p:extLst>
      <p:ext uri="{BB962C8B-B14F-4D97-AF65-F5344CB8AC3E}">
        <p14:creationId xmlns:p14="http://schemas.microsoft.com/office/powerpoint/2010/main" val="2833949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A80B2CB-32B2-EA10-96EB-0A60A5913B4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84A5B7DF-EDB0-6A38-4D04-081ABB37C105}"/>
              </a:ext>
            </a:extLst>
          </p:cNvPr>
          <p:cNvSpPr>
            <a:spLocks noGrp="1" noChangeArrowheads="1"/>
          </p:cNvSpPr>
          <p:nvPr>
            <p:ph type="title"/>
          </p:nvPr>
        </p:nvSpPr>
        <p:spPr>
          <a:xfrm>
            <a:off x="3145972" y="1156995"/>
            <a:ext cx="5900056" cy="699895"/>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500" b="1" i="1" dirty="0">
                <a:solidFill>
                  <a:srgbClr val="FF3300"/>
                </a:solidFill>
                <a:effectLst>
                  <a:outerShdw blurRad="38100" dist="38100" dir="2700000" algn="tl">
                    <a:srgbClr val="C0C0C0"/>
                  </a:outerShdw>
                </a:effectLst>
                <a:cs typeface="B Titr" panose="00000700000000000000" pitchFamily="2" charset="-78"/>
              </a:rPr>
              <a:t>راهکارها</a:t>
            </a:r>
            <a:endParaRPr lang="en-US" altLang="fa-IR" sz="2500" b="1" i="1" dirty="0">
              <a:solidFill>
                <a:srgbClr val="FF33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3C21E074-DDB7-A53D-A7E7-6BFD8A4D090F}"/>
              </a:ext>
            </a:extLst>
          </p:cNvPr>
          <p:cNvSpPr txBox="1">
            <a:spLocks noChangeArrowheads="1"/>
          </p:cNvSpPr>
          <p:nvPr/>
        </p:nvSpPr>
        <p:spPr bwMode="auto">
          <a:xfrm>
            <a:off x="1435358" y="2071397"/>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gn="r" rtl="0">
              <a:buNone/>
            </a:pPr>
            <a:endParaRPr lang="fa-IR" altLang="fa-IR" sz="1600" b="1" dirty="0">
              <a:effectLst/>
            </a:endParaRPr>
          </a:p>
          <a:p>
            <a:pPr marL="609600" indent="-609600" algn="r" rtl="0">
              <a:buNone/>
            </a:pPr>
            <a:r>
              <a:rPr lang="fa-IR" altLang="fa-IR" sz="1800" b="1" i="1" dirty="0">
                <a:solidFill>
                  <a:srgbClr val="FF3300"/>
                </a:solidFill>
                <a:effectLst/>
                <a:latin typeface="+mj-lt"/>
                <a:ea typeface="+mj-ea"/>
                <a:cs typeface="B Titr" panose="00000700000000000000" pitchFamily="2" charset="-78"/>
              </a:rPr>
              <a:t>راهکار مستقیم:</a:t>
            </a:r>
          </a:p>
          <a:p>
            <a:pPr algn="l">
              <a:buClr>
                <a:srgbClr val="00B050"/>
              </a:buClr>
              <a:buFont typeface="Courier New" panose="02070309020205020404" pitchFamily="49" charset="0"/>
              <a:buChar char="o"/>
            </a:pPr>
            <a:r>
              <a:rPr lang="fa-IR" altLang="fa-IR" sz="1600" b="1" dirty="0">
                <a:effectLst/>
              </a:rPr>
              <a:t>برنامه ریزان استراتژیک پس از تعیین دورنما، رسالت و تحلیل نقاط ضعف و قوت و تعیین فرصت ها و تهدیدها، مستقیما به تعیین و تبیین مسائل استراتژیک می پردازند، احتمالا بهترین راهکار برای اکثر دولت ها و سازمان های دولتی خواهد بود.</a:t>
            </a:r>
          </a:p>
          <a:p>
            <a:pPr marL="609600" indent="-609600" algn="r" rtl="0">
              <a:buNone/>
            </a:pPr>
            <a:endParaRPr lang="fa-IR" altLang="fa-IR" sz="1600" b="1" dirty="0">
              <a:effectLst/>
            </a:endParaRPr>
          </a:p>
          <a:p>
            <a:pPr marL="0" indent="0">
              <a:buNone/>
            </a:pPr>
            <a:r>
              <a:rPr lang="fa-IR" altLang="fa-IR" sz="1600" b="1" i="1" dirty="0">
                <a:solidFill>
                  <a:srgbClr val="FF3300"/>
                </a:solidFill>
                <a:effectLst/>
                <a:cs typeface="B Titr" panose="00000700000000000000" pitchFamily="2" charset="-78"/>
              </a:rPr>
              <a:t>راهکار مبتنی بر هدف:</a:t>
            </a:r>
          </a:p>
          <a:p>
            <a:pPr marL="0" indent="0">
              <a:buNone/>
            </a:pPr>
            <a:endParaRPr lang="fa-IR" altLang="fa-IR" sz="1600" b="1" i="1" dirty="0">
              <a:solidFill>
                <a:srgbClr val="0000FF"/>
              </a:solidFill>
              <a:effectLst/>
            </a:endParaRPr>
          </a:p>
          <a:p>
            <a:pPr>
              <a:buClr>
                <a:srgbClr val="FFFF00"/>
              </a:buClr>
              <a:buFont typeface="Wingdings" panose="05000000000000000000" pitchFamily="2" charset="2"/>
              <a:buChar char="§"/>
            </a:pPr>
            <a:r>
              <a:rPr lang="fa-IR" altLang="fa-IR" sz="1600" b="1" dirty="0">
                <a:effectLst/>
              </a:rPr>
              <a:t>راه کار با تئوری برنامه ریزی قراردادی همگامی بیشتری دارد.</a:t>
            </a:r>
          </a:p>
          <a:p>
            <a:pPr>
              <a:buClr>
                <a:srgbClr val="FFFF00"/>
              </a:buClr>
              <a:buFont typeface="Wingdings" panose="05000000000000000000" pitchFamily="2" charset="2"/>
              <a:buChar char="§"/>
            </a:pPr>
            <a:r>
              <a:rPr lang="fa-IR" altLang="fa-IR" sz="1600" b="1" dirty="0">
                <a:effectLst/>
              </a:rPr>
              <a:t>در این راه کار،تنها در صورتی که به اهداف و مقاصد برنامه آنچنان مفصل و مشخص باشند که بتوانند به عنوان راهنمایی برایتعیین مسایل و توسعه استراتژی ها بکارگرفته شوند،کارآیی خواهند داشت.</a:t>
            </a:r>
          </a:p>
          <a:p>
            <a:pPr marL="0" indent="0">
              <a:buNone/>
            </a:pPr>
            <a:r>
              <a:rPr lang="fa-IR" altLang="fa-IR" sz="1600" b="1" i="1" dirty="0">
                <a:solidFill>
                  <a:srgbClr val="FF3300"/>
                </a:solidFill>
                <a:effectLst/>
                <a:cs typeface="B Titr" panose="00000700000000000000" pitchFamily="2" charset="-78"/>
              </a:rPr>
              <a:t>راهکار سناریو:</a:t>
            </a:r>
          </a:p>
          <a:p>
            <a:pPr>
              <a:buClr>
                <a:srgbClr val="FFC000"/>
              </a:buClr>
              <a:buFont typeface="Wingdings" panose="05000000000000000000" pitchFamily="2" charset="2"/>
              <a:buChar char="Ø"/>
            </a:pPr>
            <a:r>
              <a:rPr lang="fa-IR" altLang="fa-IR" sz="1600" b="1" dirty="0">
                <a:effectLst/>
              </a:rPr>
              <a:t>به موجب این راه کار، سازمان تصویر آرمانی یا بهترین خود در آینده که در صورت تحقق رسالت خود و کسب موفقیت عینیت خواهد یافت،تبیین و مطرح می سازد.</a:t>
            </a:r>
            <a:endParaRPr lang="en-US" altLang="fa-IR" sz="1600" b="1" dirty="0">
              <a:effectLst/>
            </a:endParaRPr>
          </a:p>
          <a:p>
            <a:pPr>
              <a:buFont typeface="Wingdings" panose="05000000000000000000" pitchFamily="2" charset="2"/>
              <a:buChar char="n"/>
            </a:pPr>
            <a:endParaRPr lang="fa-IR" altLang="fa-IR" sz="1600" b="1" dirty="0">
              <a:effectLst/>
            </a:endParaRPr>
          </a:p>
          <a:p>
            <a:pPr>
              <a:buFont typeface="Wingdings" panose="05000000000000000000" pitchFamily="2" charset="2"/>
              <a:buChar char="n"/>
            </a:pPr>
            <a:endParaRPr lang="en-US" altLang="fa-IR" sz="1600" b="1" dirty="0">
              <a:effectLst/>
            </a:endParaRPr>
          </a:p>
          <a:p>
            <a:pPr marL="609600" indent="-609600" algn="r" rtl="0">
              <a:buNone/>
            </a:pPr>
            <a:endParaRPr lang="fa-IR" altLang="fa-IR" sz="1600" b="1" dirty="0">
              <a:effectLst/>
            </a:endParaRPr>
          </a:p>
          <a:p>
            <a:pPr marL="609600" indent="-609600" algn="r" rtl="0">
              <a:buNone/>
            </a:pPr>
            <a:endParaRPr lang="fa-IR" altLang="fa-IR" sz="1600" b="1" dirty="0">
              <a:effectLst/>
            </a:endParaRPr>
          </a:p>
          <a:p>
            <a:pPr marL="609600" indent="-609600" algn="r" rtl="0">
              <a:buNone/>
            </a:pPr>
            <a:endParaRPr lang="fa-IR" altLang="fa-IR" sz="1600" b="1" dirty="0">
              <a:effectLst/>
            </a:endParaRPr>
          </a:p>
          <a:p>
            <a:pPr marL="609600" indent="-609600" algn="l" rtl="0">
              <a:buFontTx/>
              <a:buAutoNum type="arabicPeriod"/>
            </a:pPr>
            <a:endParaRPr lang="fa-IR" altLang="fa-IR" sz="1600" b="1" dirty="0">
              <a:effectLst/>
            </a:endParaRPr>
          </a:p>
          <a:p>
            <a:pPr marL="609600" indent="-609600" algn="l" rtl="0"/>
            <a:endParaRPr lang="en-US" altLang="fa-IR" sz="1600" b="1" dirty="0">
              <a:effectLst/>
            </a:endParaRPr>
          </a:p>
        </p:txBody>
      </p:sp>
    </p:spTree>
    <p:extLst>
      <p:ext uri="{BB962C8B-B14F-4D97-AF65-F5344CB8AC3E}">
        <p14:creationId xmlns:p14="http://schemas.microsoft.com/office/powerpoint/2010/main" val="2073634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36EB1DE-A880-6810-C652-B5D41F4F60B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1474B890-0845-1828-4DE8-EBD6B50A7700}"/>
              </a:ext>
            </a:extLst>
          </p:cNvPr>
          <p:cNvSpPr>
            <a:spLocks noGrp="1" noChangeArrowheads="1"/>
          </p:cNvSpPr>
          <p:nvPr>
            <p:ph type="title"/>
          </p:nvPr>
        </p:nvSpPr>
        <p:spPr>
          <a:xfrm>
            <a:off x="2466391" y="1063688"/>
            <a:ext cx="7035282" cy="699895"/>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مشکلات استرا تژیک سازمان</a:t>
            </a:r>
            <a:endParaRPr lang="en-US" altLang="fa-IR" sz="2400" b="1" i="1" dirty="0">
              <a:solidFill>
                <a:srgbClr val="FF33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A2BBD9DD-34EB-88E1-5A78-39C697B92B94}"/>
              </a:ext>
            </a:extLst>
          </p:cNvPr>
          <p:cNvSpPr txBox="1">
            <a:spLocks noChangeArrowheads="1"/>
          </p:cNvSpPr>
          <p:nvPr/>
        </p:nvSpPr>
        <p:spPr bwMode="auto">
          <a:xfrm>
            <a:off x="1108786" y="2071397"/>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a-IR" altLang="fa-IR" sz="1600" b="1" i="1" dirty="0">
              <a:effectLst/>
            </a:endParaRPr>
          </a:p>
          <a:p>
            <a:pPr marL="0" indent="0">
              <a:buNone/>
            </a:pPr>
            <a:r>
              <a:rPr lang="fa-IR" altLang="fa-IR" sz="1600" b="1" i="1" dirty="0">
                <a:effectLst/>
              </a:rPr>
              <a:t>موضوعات استراتژیک سازمان چگونه حاصل می شوند؟</a:t>
            </a:r>
          </a:p>
          <a:p>
            <a:pPr marL="609600" indent="-609600"/>
            <a:endParaRPr lang="fa-IR" altLang="fa-IR" sz="1600" b="1" i="1" dirty="0">
              <a:effectLst/>
            </a:endParaRPr>
          </a:p>
          <a:p>
            <a:pPr marL="0" indent="0">
              <a:buNone/>
            </a:pPr>
            <a:r>
              <a:rPr lang="fa-IR" altLang="fa-IR" sz="1600" b="1" i="1" dirty="0">
                <a:effectLst/>
              </a:rPr>
              <a:t>موضوع های استراتژیک ممکن است از نتیجه </a:t>
            </a:r>
            <a:r>
              <a:rPr lang="fa-IR" altLang="fa-IR" sz="1600" b="1" i="1" dirty="0">
                <a:solidFill>
                  <a:srgbClr val="FF0000"/>
                </a:solidFill>
                <a:effectLst/>
              </a:rPr>
              <a:t>ارزیابی محیط داخلی </a:t>
            </a:r>
            <a:r>
              <a:rPr lang="fa-IR" altLang="fa-IR" sz="1600" b="1" i="1" dirty="0">
                <a:effectLst/>
              </a:rPr>
              <a:t>سازمان منتج شده باشند.</a:t>
            </a:r>
          </a:p>
          <a:p>
            <a:pPr marL="0" indent="0">
              <a:buNone/>
            </a:pPr>
            <a:endParaRPr lang="fa-IR" altLang="fa-IR" sz="1600" b="1" i="1" dirty="0">
              <a:effectLst/>
            </a:endParaRPr>
          </a:p>
          <a:p>
            <a:pPr marL="609600" indent="-609600">
              <a:buFontTx/>
              <a:buAutoNum type="arabicPeriod"/>
            </a:pPr>
            <a:endParaRPr lang="fa-IR" altLang="fa-IR" sz="1600" b="1" i="1" dirty="0">
              <a:effectLst/>
            </a:endParaRPr>
          </a:p>
          <a:p>
            <a:pPr marL="0" indent="0">
              <a:buNone/>
            </a:pPr>
            <a:r>
              <a:rPr lang="fa-IR" altLang="fa-IR" sz="1600" b="1" i="1" dirty="0">
                <a:effectLst/>
              </a:rPr>
              <a:t>موضوع های استراتژیک ممکن است از </a:t>
            </a:r>
            <a:r>
              <a:rPr lang="fa-IR" altLang="fa-IR" sz="1600" b="1" i="1" dirty="0">
                <a:solidFill>
                  <a:srgbClr val="FF0000"/>
                </a:solidFill>
                <a:effectLst/>
              </a:rPr>
              <a:t>شناسائی عوامل خارج از سازمان </a:t>
            </a:r>
            <a:r>
              <a:rPr lang="fa-IR" altLang="fa-IR" sz="1600" b="1" i="1" dirty="0">
                <a:effectLst/>
              </a:rPr>
              <a:t>ناشی شده باشند.</a:t>
            </a:r>
          </a:p>
          <a:p>
            <a:pPr marL="609600" indent="-609600">
              <a:buFontTx/>
              <a:buAutoNum type="arabicPeriod"/>
            </a:pPr>
            <a:endParaRPr lang="fa-IR" altLang="fa-IR" sz="1600" b="1" i="1" dirty="0">
              <a:effectLst/>
            </a:endParaRPr>
          </a:p>
          <a:p>
            <a:pPr marL="609600" indent="-609600">
              <a:buFontTx/>
              <a:buAutoNum type="arabicPeriod"/>
            </a:pPr>
            <a:endParaRPr lang="fa-IR" altLang="fa-IR" sz="1600" b="1" i="1" dirty="0">
              <a:effectLst/>
            </a:endParaRPr>
          </a:p>
          <a:p>
            <a:pPr marL="0" indent="0">
              <a:buNone/>
            </a:pPr>
            <a:r>
              <a:rPr lang="fa-IR" altLang="fa-IR" sz="1600" b="1" i="1" dirty="0">
                <a:effectLst/>
              </a:rPr>
              <a:t>موضوع های استراتژیک ممکن است در </a:t>
            </a:r>
            <a:r>
              <a:rPr lang="fa-IR" altLang="fa-IR" sz="1600" b="1" i="1" dirty="0">
                <a:solidFill>
                  <a:srgbClr val="FF0000"/>
                </a:solidFill>
                <a:effectLst/>
              </a:rPr>
              <a:t>برنامه های کوتاه مدت </a:t>
            </a:r>
            <a:r>
              <a:rPr lang="fa-IR" altLang="fa-IR" sz="1600" b="1" i="1" dirty="0">
                <a:effectLst/>
              </a:rPr>
              <a:t>بیان شده باشند.</a:t>
            </a:r>
          </a:p>
          <a:p>
            <a:pPr marL="609600" indent="-609600">
              <a:buFontTx/>
              <a:buAutoNum type="arabicPeriod"/>
            </a:pPr>
            <a:endParaRPr lang="fa-IR" altLang="fa-IR" sz="1600" b="1" i="1" dirty="0">
              <a:effectLst/>
            </a:endParaRPr>
          </a:p>
          <a:p>
            <a:pPr marL="609600" indent="-609600">
              <a:buFontTx/>
              <a:buAutoNum type="arabicPeriod"/>
            </a:pPr>
            <a:endParaRPr lang="fa-IR" altLang="fa-IR" sz="1600" b="1" i="1" dirty="0">
              <a:effectLst/>
            </a:endParaRPr>
          </a:p>
          <a:p>
            <a:pPr marL="0" indent="0">
              <a:buNone/>
            </a:pPr>
            <a:r>
              <a:rPr lang="fa-IR" altLang="fa-IR" sz="1600" b="1" i="1" dirty="0">
                <a:effectLst/>
              </a:rPr>
              <a:t>موضوع های استراتژیک ممکن است در </a:t>
            </a:r>
            <a:r>
              <a:rPr lang="fa-IR" altLang="fa-IR" sz="1600" b="1" i="1" dirty="0">
                <a:solidFill>
                  <a:srgbClr val="FF0000"/>
                </a:solidFill>
                <a:effectLst/>
              </a:rPr>
              <a:t>برنامه های بلند مدت </a:t>
            </a:r>
            <a:r>
              <a:rPr lang="fa-IR" altLang="fa-IR" sz="1600" b="1" i="1" dirty="0">
                <a:effectLst/>
              </a:rPr>
              <a:t>منعکس شده باشند.</a:t>
            </a:r>
            <a:endParaRPr lang="en-US" altLang="fa-IR" sz="1600" b="1" i="1" dirty="0">
              <a:effectLst/>
            </a:endParaRPr>
          </a:p>
        </p:txBody>
      </p:sp>
    </p:spTree>
    <p:extLst>
      <p:ext uri="{BB962C8B-B14F-4D97-AF65-F5344CB8AC3E}">
        <p14:creationId xmlns:p14="http://schemas.microsoft.com/office/powerpoint/2010/main" val="4066242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CFBA52A-28AD-9AE1-B492-45E7AD48F76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28E1141E-F99C-2795-E0DC-D947C69378BC}"/>
              </a:ext>
            </a:extLst>
          </p:cNvPr>
          <p:cNvSpPr>
            <a:spLocks noGrp="1" noChangeArrowheads="1"/>
          </p:cNvSpPr>
          <p:nvPr>
            <p:ph type="title"/>
          </p:nvPr>
        </p:nvSpPr>
        <p:spPr>
          <a:xfrm>
            <a:off x="2083835" y="606488"/>
            <a:ext cx="7035282" cy="699895"/>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تحلیل موضوع های استراتژیک سازمان والویت بندی آنها</a:t>
            </a:r>
            <a:endParaRPr lang="en-US" altLang="fa-IR" sz="2400" b="1" i="1" dirty="0">
              <a:solidFill>
                <a:srgbClr val="FF3300"/>
              </a:solidFill>
              <a:cs typeface="B Titr" panose="00000700000000000000" pitchFamily="2" charset="-78"/>
            </a:endParaRPr>
          </a:p>
        </p:txBody>
      </p:sp>
      <p:sp>
        <p:nvSpPr>
          <p:cNvPr id="6" name="Rectangle 3">
            <a:extLst>
              <a:ext uri="{FF2B5EF4-FFF2-40B4-BE49-F238E27FC236}">
                <a16:creationId xmlns:a16="http://schemas.microsoft.com/office/drawing/2014/main" xmlns="" id="{536997BF-E38E-8E28-E2F5-997553DACE27}"/>
              </a:ext>
            </a:extLst>
          </p:cNvPr>
          <p:cNvSpPr txBox="1">
            <a:spLocks noChangeArrowheads="1"/>
          </p:cNvSpPr>
          <p:nvPr/>
        </p:nvSpPr>
        <p:spPr bwMode="auto">
          <a:xfrm>
            <a:off x="1108786" y="1558213"/>
            <a:ext cx="8985380" cy="498254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nSpc>
                <a:spcPct val="90000"/>
              </a:lnSpc>
            </a:pPr>
            <a:endParaRPr lang="en-US" altLang="fa-IR" sz="1600" b="1" i="1" dirty="0">
              <a:solidFill>
                <a:srgbClr val="CC0000"/>
              </a:solidFill>
              <a:effectLst/>
              <a:cs typeface="B Nazanin" panose="00000400000000000000" pitchFamily="2" charset="-78"/>
            </a:endParaRPr>
          </a:p>
          <a:p>
            <a:pPr>
              <a:lnSpc>
                <a:spcPct val="90000"/>
              </a:lnSpc>
              <a:buClr>
                <a:schemeClr val="accent4">
                  <a:lumMod val="60000"/>
                  <a:lumOff val="40000"/>
                </a:schemeClr>
              </a:buClr>
              <a:buFont typeface="Arial" panose="020B0604020202020204" pitchFamily="34" charset="0"/>
              <a:buChar char="•"/>
            </a:pPr>
            <a:r>
              <a:rPr lang="fa-IR" altLang="fa-IR" sz="1800" b="1" i="1" dirty="0">
                <a:solidFill>
                  <a:srgbClr val="CC0000"/>
                </a:solidFill>
                <a:effectLst/>
                <a:cs typeface="B Nazanin" panose="00000400000000000000" pitchFamily="2" charset="-78"/>
              </a:rPr>
              <a:t>تحلیل،مطالعه شرایط پیدایش،رشد ونمو وسیر تکاملی یک پدیده وارتباط آن پدیده با سایر پدیده ها.</a:t>
            </a:r>
            <a:endParaRPr lang="en-US" altLang="fa-IR" sz="1800" b="1" i="1" dirty="0">
              <a:solidFill>
                <a:srgbClr val="CC0000"/>
              </a:solidFill>
              <a:effectLst/>
              <a:cs typeface="B Nazanin" panose="00000400000000000000" pitchFamily="2" charset="-78"/>
            </a:endParaRPr>
          </a:p>
          <a:p>
            <a:pPr>
              <a:lnSpc>
                <a:spcPct val="90000"/>
              </a:lnSpc>
              <a:buClr>
                <a:schemeClr val="accent4">
                  <a:lumMod val="60000"/>
                  <a:lumOff val="40000"/>
                </a:schemeClr>
              </a:buClr>
              <a:buFont typeface="Arial" panose="020B0604020202020204" pitchFamily="34" charset="0"/>
              <a:buChar char="•"/>
            </a:pPr>
            <a:endParaRPr lang="fa-IR" altLang="fa-IR" sz="1600" b="1" i="1" dirty="0">
              <a:solidFill>
                <a:srgbClr val="CC0000"/>
              </a:solidFill>
              <a:effectLst/>
              <a:cs typeface="B Nazanin" panose="00000400000000000000" pitchFamily="2" charset="-78"/>
            </a:endParaRPr>
          </a:p>
          <a:p>
            <a:pPr>
              <a:lnSpc>
                <a:spcPct val="90000"/>
              </a:lnSpc>
              <a:buClr>
                <a:schemeClr val="accent4">
                  <a:lumMod val="60000"/>
                  <a:lumOff val="40000"/>
                </a:schemeClr>
              </a:buClr>
              <a:buFont typeface="Arial" panose="020B0604020202020204" pitchFamily="34" charset="0"/>
              <a:buChar char="•"/>
            </a:pPr>
            <a:r>
              <a:rPr lang="fa-IR" altLang="fa-IR" sz="1800" b="1" u="sng" dirty="0">
                <a:effectLst/>
                <a:cs typeface="B Nazanin" panose="00000400000000000000" pitchFamily="2" charset="-78"/>
              </a:rPr>
              <a:t>موضوع های استراتژیک مورد تحلیل سازمان:</a:t>
            </a:r>
          </a:p>
          <a:p>
            <a:pPr>
              <a:lnSpc>
                <a:spcPct val="90000"/>
              </a:lnSpc>
              <a:buClr>
                <a:schemeClr val="accent4">
                  <a:lumMod val="60000"/>
                  <a:lumOff val="40000"/>
                </a:schemeClr>
              </a:buClr>
              <a:buFont typeface="Arial" panose="020B0604020202020204" pitchFamily="34" charset="0"/>
              <a:buChar char="•"/>
            </a:pPr>
            <a:endParaRPr lang="fa-IR" altLang="fa-IR" sz="1800" b="1" u="sng" dirty="0">
              <a:solidFill>
                <a:srgbClr val="0000FF"/>
              </a:solidFill>
              <a:effectLst/>
              <a:cs typeface="B Nazanin" panose="00000400000000000000" pitchFamily="2" charset="-78"/>
            </a:endParaRPr>
          </a:p>
          <a:p>
            <a:pPr>
              <a:lnSpc>
                <a:spcPct val="90000"/>
              </a:lnSpc>
              <a:buClr>
                <a:schemeClr val="accent4">
                  <a:lumMod val="60000"/>
                  <a:lumOff val="40000"/>
                </a:schemeClr>
              </a:buClr>
              <a:buFont typeface="Arial" panose="020B0604020202020204" pitchFamily="34" charset="0"/>
              <a:buChar char="•"/>
            </a:pPr>
            <a:r>
              <a:rPr lang="fa-IR" altLang="fa-IR" sz="1600" b="1" dirty="0">
                <a:effectLst/>
                <a:cs typeface="B Nazanin" panose="00000400000000000000" pitchFamily="2" charset="-78"/>
              </a:rPr>
              <a:t>موضوع های استراتژیک که یک </a:t>
            </a:r>
            <a:r>
              <a:rPr lang="fa-IR" altLang="fa-IR" sz="1600" b="1" i="1" u="sng" dirty="0">
                <a:solidFill>
                  <a:srgbClr val="FF0000"/>
                </a:solidFill>
                <a:effectLst/>
                <a:cs typeface="B Nazanin" panose="00000400000000000000" pitchFamily="2" charset="-78"/>
              </a:rPr>
              <a:t>مشکل</a:t>
            </a:r>
            <a:r>
              <a:rPr lang="fa-IR" altLang="fa-IR" sz="1600" b="1" dirty="0">
                <a:effectLst/>
                <a:cs typeface="B Nazanin" panose="00000400000000000000" pitchFamily="2" charset="-78"/>
              </a:rPr>
              <a:t> محسوب می شوند مانند:بالا بودن نارضایتی ارباب رجوع و...</a:t>
            </a:r>
          </a:p>
          <a:p>
            <a:pPr>
              <a:lnSpc>
                <a:spcPct val="90000"/>
              </a:lnSpc>
              <a:buClr>
                <a:schemeClr val="accent4">
                  <a:lumMod val="60000"/>
                  <a:lumOff val="40000"/>
                </a:schemeClr>
              </a:buClr>
              <a:buFont typeface="Arial" panose="020B0604020202020204" pitchFamily="34" charset="0"/>
              <a:buChar char="•"/>
            </a:pPr>
            <a:endParaRPr lang="fa-IR" altLang="fa-IR" sz="1600" b="1" dirty="0">
              <a:solidFill>
                <a:srgbClr val="0000FF"/>
              </a:solidFill>
              <a:effectLst/>
              <a:cs typeface="B Nazanin" panose="00000400000000000000" pitchFamily="2" charset="-78"/>
            </a:endParaRPr>
          </a:p>
          <a:p>
            <a:pPr>
              <a:lnSpc>
                <a:spcPct val="90000"/>
              </a:lnSpc>
              <a:buClr>
                <a:schemeClr val="accent4">
                  <a:lumMod val="60000"/>
                  <a:lumOff val="40000"/>
                </a:schemeClr>
              </a:buClr>
              <a:buFont typeface="Arial" panose="020B0604020202020204" pitchFamily="34" charset="0"/>
              <a:buChar char="•"/>
            </a:pPr>
            <a:r>
              <a:rPr lang="fa-IR" altLang="fa-IR" sz="1800" b="1" dirty="0">
                <a:effectLst/>
                <a:cs typeface="B Nazanin" panose="00000400000000000000" pitchFamily="2" charset="-78"/>
              </a:rPr>
              <a:t>موضوع های استراتژیک توسعه ای که در راستای </a:t>
            </a:r>
            <a:r>
              <a:rPr lang="fa-IR" altLang="fa-IR" sz="1800" b="1" dirty="0">
                <a:solidFill>
                  <a:srgbClr val="FF0000"/>
                </a:solidFill>
                <a:effectLst/>
                <a:cs typeface="B Nazanin" panose="00000400000000000000" pitchFamily="2" charset="-78"/>
              </a:rPr>
              <a:t>گسترش</a:t>
            </a:r>
            <a:r>
              <a:rPr lang="fa-IR" altLang="fa-IR" sz="1800" b="1" dirty="0">
                <a:effectLst/>
                <a:cs typeface="B Nazanin" panose="00000400000000000000" pitchFamily="2" charset="-78"/>
              </a:rPr>
              <a:t> </a:t>
            </a:r>
            <a:r>
              <a:rPr lang="fa-IR" altLang="fa-IR" sz="1800" b="1" dirty="0">
                <a:solidFill>
                  <a:srgbClr val="FF0000"/>
                </a:solidFill>
                <a:effectLst/>
                <a:cs typeface="B Nazanin" panose="00000400000000000000" pitchFamily="2" charset="-78"/>
              </a:rPr>
              <a:t>حوزه های کاری</a:t>
            </a:r>
            <a:r>
              <a:rPr lang="fa-IR" altLang="fa-IR" sz="1800" b="1" dirty="0">
                <a:effectLst/>
                <a:cs typeface="B Nazanin" panose="00000400000000000000" pitchFamily="2" charset="-78"/>
              </a:rPr>
              <a:t> یا استفاده از فرصت های جدید فرارو،مطرح می شوند.</a:t>
            </a:r>
          </a:p>
          <a:p>
            <a:pPr>
              <a:lnSpc>
                <a:spcPct val="90000"/>
              </a:lnSpc>
              <a:buClr>
                <a:schemeClr val="accent4">
                  <a:lumMod val="60000"/>
                  <a:lumOff val="40000"/>
                </a:schemeClr>
              </a:buClr>
              <a:buFont typeface="Arial" panose="020B0604020202020204" pitchFamily="34" charset="0"/>
              <a:buChar char="•"/>
            </a:pPr>
            <a:endParaRPr lang="fa-IR" altLang="fa-IR" sz="1800" b="1" dirty="0">
              <a:solidFill>
                <a:srgbClr val="0000FF"/>
              </a:solidFill>
              <a:effectLst/>
              <a:cs typeface="B Nazanin" panose="00000400000000000000" pitchFamily="2" charset="-78"/>
            </a:endParaRPr>
          </a:p>
          <a:p>
            <a:pPr>
              <a:lnSpc>
                <a:spcPct val="90000"/>
              </a:lnSpc>
              <a:buClr>
                <a:schemeClr val="accent4">
                  <a:lumMod val="60000"/>
                  <a:lumOff val="40000"/>
                </a:schemeClr>
              </a:buClr>
              <a:buFont typeface="Arial" panose="020B0604020202020204" pitchFamily="34" charset="0"/>
              <a:buChar char="•"/>
            </a:pPr>
            <a:r>
              <a:rPr lang="fa-IR" altLang="fa-IR" sz="1800" b="1" dirty="0">
                <a:effectLst/>
                <a:cs typeface="B Nazanin" panose="00000400000000000000" pitchFamily="2" charset="-78"/>
              </a:rPr>
              <a:t>برای تحلیل مشکلات باید </a:t>
            </a:r>
            <a:r>
              <a:rPr lang="fa-IR" altLang="fa-IR" sz="1800" b="1" dirty="0">
                <a:solidFill>
                  <a:srgbClr val="FF0000"/>
                </a:solidFill>
                <a:effectLst/>
                <a:cs typeface="B Nazanin" panose="00000400000000000000" pitchFamily="2" charset="-78"/>
              </a:rPr>
              <a:t>ریشه</a:t>
            </a:r>
            <a:r>
              <a:rPr lang="fa-IR" altLang="fa-IR" sz="1800" b="1" dirty="0">
                <a:effectLst/>
                <a:cs typeface="B Nazanin" panose="00000400000000000000" pitchFamily="2" charset="-78"/>
              </a:rPr>
              <a:t> های بروز مشکل،</a:t>
            </a:r>
            <a:r>
              <a:rPr lang="fa-IR" altLang="fa-IR" sz="1800" b="1" dirty="0">
                <a:solidFill>
                  <a:srgbClr val="FF0000"/>
                </a:solidFill>
                <a:effectLst/>
                <a:cs typeface="B Nazanin" panose="00000400000000000000" pitchFamily="2" charset="-78"/>
              </a:rPr>
              <a:t>روند رشد </a:t>
            </a:r>
            <a:r>
              <a:rPr lang="fa-IR" altLang="fa-IR" sz="1800" b="1" dirty="0">
                <a:effectLst/>
                <a:cs typeface="B Nazanin" panose="00000400000000000000" pitchFamily="2" charset="-78"/>
              </a:rPr>
              <a:t>و </a:t>
            </a:r>
            <a:r>
              <a:rPr lang="fa-IR" altLang="fa-IR" sz="1800" b="1" dirty="0">
                <a:solidFill>
                  <a:srgbClr val="FF0000"/>
                </a:solidFill>
                <a:effectLst/>
                <a:cs typeface="B Nazanin" panose="00000400000000000000" pitchFamily="2" charset="-78"/>
              </a:rPr>
              <a:t>نمو</a:t>
            </a:r>
            <a:r>
              <a:rPr lang="fa-IR" altLang="fa-IR" sz="1800" b="1" dirty="0">
                <a:effectLst/>
                <a:cs typeface="B Nazanin" panose="00000400000000000000" pitchFamily="2" charset="-78"/>
              </a:rPr>
              <a:t>آن واثر متقابل آن مشکل بر سایر موضوع ها را بررسی ننمود.</a:t>
            </a:r>
          </a:p>
          <a:p>
            <a:pPr>
              <a:lnSpc>
                <a:spcPct val="90000"/>
              </a:lnSpc>
              <a:buClr>
                <a:schemeClr val="accent4">
                  <a:lumMod val="60000"/>
                  <a:lumOff val="40000"/>
                </a:schemeClr>
              </a:buClr>
              <a:buFont typeface="Arial" panose="020B0604020202020204" pitchFamily="34" charset="0"/>
              <a:buChar char="•"/>
            </a:pPr>
            <a:endParaRPr lang="fa-IR" altLang="fa-IR" sz="1800" b="1" dirty="0">
              <a:solidFill>
                <a:srgbClr val="0000FF"/>
              </a:solidFill>
              <a:effectLst/>
              <a:cs typeface="B Nazanin" panose="00000400000000000000" pitchFamily="2" charset="-78"/>
            </a:endParaRPr>
          </a:p>
          <a:p>
            <a:pPr>
              <a:lnSpc>
                <a:spcPct val="90000"/>
              </a:lnSpc>
              <a:buClr>
                <a:schemeClr val="accent4">
                  <a:lumMod val="60000"/>
                  <a:lumOff val="40000"/>
                </a:schemeClr>
              </a:buClr>
              <a:buFont typeface="Arial" panose="020B0604020202020204" pitchFamily="34" charset="0"/>
              <a:buChar char="•"/>
            </a:pPr>
            <a:r>
              <a:rPr lang="fa-IR" altLang="fa-IR" sz="1800" b="1" dirty="0">
                <a:effectLst/>
                <a:cs typeface="B Nazanin" panose="00000400000000000000" pitchFamily="2" charset="-78"/>
              </a:rPr>
              <a:t>برای تحلیل موضوع های مشکل استراتژیک از ابزارهای مدیریتی خاص</a:t>
            </a:r>
            <a:r>
              <a:rPr lang="fa-IR" altLang="fa-IR" sz="1800" b="1" dirty="0">
                <a:solidFill>
                  <a:srgbClr val="FF0000"/>
                </a:solidFill>
                <a:effectLst/>
                <a:cs typeface="B Nazanin" panose="00000400000000000000" pitchFamily="2" charset="-78"/>
              </a:rPr>
              <a:t>(استخوان ماهی)</a:t>
            </a:r>
            <a:r>
              <a:rPr lang="fa-IR" altLang="fa-IR" sz="1800" b="1" dirty="0">
                <a:effectLst/>
                <a:cs typeface="B Nazanin" panose="00000400000000000000" pitchFamily="2" charset="-78"/>
              </a:rPr>
              <a:t>استفاده می شود.</a:t>
            </a:r>
          </a:p>
          <a:p>
            <a:pPr>
              <a:lnSpc>
                <a:spcPct val="90000"/>
              </a:lnSpc>
              <a:buClr>
                <a:schemeClr val="accent4">
                  <a:lumMod val="60000"/>
                  <a:lumOff val="40000"/>
                </a:schemeClr>
              </a:buClr>
              <a:buFont typeface="Arial" panose="020B0604020202020204" pitchFamily="34" charset="0"/>
              <a:buChar char="•"/>
            </a:pPr>
            <a:endParaRPr lang="fa-IR" altLang="fa-IR" sz="1800" b="1" dirty="0">
              <a:solidFill>
                <a:srgbClr val="0000FF"/>
              </a:solidFill>
              <a:effectLst/>
              <a:cs typeface="B Nazanin" panose="00000400000000000000" pitchFamily="2" charset="-78"/>
            </a:endParaRPr>
          </a:p>
          <a:p>
            <a:pPr>
              <a:lnSpc>
                <a:spcPct val="90000"/>
              </a:lnSpc>
              <a:buClr>
                <a:schemeClr val="accent4">
                  <a:lumMod val="60000"/>
                  <a:lumOff val="40000"/>
                </a:schemeClr>
              </a:buClr>
              <a:buFont typeface="Arial" panose="020B0604020202020204" pitchFamily="34" charset="0"/>
              <a:buChar char="•"/>
            </a:pPr>
            <a:r>
              <a:rPr lang="fa-IR" altLang="fa-IR" sz="1800" b="1" dirty="0">
                <a:effectLst/>
                <a:cs typeface="B Nazanin" panose="00000400000000000000" pitchFamily="2" charset="-78"/>
              </a:rPr>
              <a:t>یکی از ابزارهای مدیریتی مناسب برای یافتن راه حل احتمالی موضوع های توسعه ای،</a:t>
            </a:r>
            <a:r>
              <a:rPr lang="en-US" altLang="fa-IR" sz="1800" b="1" dirty="0">
                <a:effectLst/>
                <a:cs typeface="B Nazanin" panose="00000400000000000000" pitchFamily="2" charset="-78"/>
              </a:rPr>
              <a:t> </a:t>
            </a:r>
            <a:r>
              <a:rPr lang="fa-IR" altLang="fa-IR" sz="1800" b="1" dirty="0">
                <a:effectLst/>
                <a:cs typeface="B Nazanin" panose="00000400000000000000" pitchFamily="2" charset="-78"/>
              </a:rPr>
              <a:t>استفاده از روش </a:t>
            </a:r>
            <a:r>
              <a:rPr lang="fa-IR" altLang="fa-IR" sz="1800" b="1" dirty="0">
                <a:solidFill>
                  <a:srgbClr val="FF0000"/>
                </a:solidFill>
                <a:effectLst/>
                <a:cs typeface="B Nazanin" panose="00000400000000000000" pitchFamily="2" charset="-78"/>
              </a:rPr>
              <a:t>بارش افکار </a:t>
            </a:r>
            <a:r>
              <a:rPr lang="fa-IR" altLang="fa-IR" sz="1800" b="1" dirty="0">
                <a:effectLst/>
                <a:cs typeface="B Nazanin" panose="00000400000000000000" pitchFamily="2" charset="-78"/>
              </a:rPr>
              <a:t>است.</a:t>
            </a:r>
            <a:endParaRPr lang="en-US" altLang="fa-IR" sz="1800" b="1" dirty="0">
              <a:effectLst/>
              <a:cs typeface="B Nazanin" panose="00000400000000000000" pitchFamily="2" charset="-78"/>
            </a:endParaRPr>
          </a:p>
        </p:txBody>
      </p:sp>
    </p:spTree>
    <p:extLst>
      <p:ext uri="{BB962C8B-B14F-4D97-AF65-F5344CB8AC3E}">
        <p14:creationId xmlns:p14="http://schemas.microsoft.com/office/powerpoint/2010/main" val="1949780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1912777" y="597158"/>
            <a:ext cx="8209772" cy="793103"/>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اولویت بندی مسایل استراتژیک</a:t>
            </a:r>
            <a:endParaRPr lang="en-US" altLang="fa-IR" sz="24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2"/>
            <a:ext cx="10515600" cy="4351338"/>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rgbClr val="FF0000"/>
              </a:buClr>
              <a:buFont typeface="Wingdings" panose="05000000000000000000" pitchFamily="2" charset="2"/>
              <a:buChar char="q"/>
            </a:pPr>
            <a:endParaRPr lang="en-US" altLang="fa-IR" sz="2000" b="1" i="1" dirty="0">
              <a:effectLst/>
              <a:cs typeface="B Nazanin" panose="00000400000000000000" pitchFamily="2" charset="-78"/>
            </a:endParaRPr>
          </a:p>
          <a:p>
            <a:pPr algn="just">
              <a:buClr>
                <a:srgbClr val="FF0000"/>
              </a:buClr>
              <a:buFont typeface="Wingdings" panose="05000000000000000000" pitchFamily="2" charset="2"/>
              <a:buChar char="q"/>
            </a:pPr>
            <a:r>
              <a:rPr lang="fa-IR" altLang="fa-IR" sz="2000" b="1" i="1" dirty="0">
                <a:effectLst/>
                <a:cs typeface="B Nazanin" panose="00000400000000000000" pitchFamily="2" charset="-78"/>
              </a:rPr>
              <a:t>اول مسائل استراتژیک را   وزن دهی می کنیم.</a:t>
            </a:r>
          </a:p>
          <a:p>
            <a:pPr marL="0" indent="0" algn="just">
              <a:buClr>
                <a:srgbClr val="FF0000"/>
              </a:buClr>
              <a:buNone/>
            </a:pPr>
            <a:endParaRPr lang="fa-IR" altLang="fa-IR" sz="2000" b="1" i="1" dirty="0">
              <a:effectLst/>
              <a:cs typeface="B Nazanin" panose="00000400000000000000" pitchFamily="2" charset="-78"/>
            </a:endParaRPr>
          </a:p>
          <a:p>
            <a:pPr algn="just">
              <a:buClr>
                <a:srgbClr val="FF0000"/>
              </a:buClr>
              <a:buFont typeface="Wingdings" panose="05000000000000000000" pitchFamily="2" charset="2"/>
              <a:buChar char="q"/>
            </a:pPr>
            <a:r>
              <a:rPr lang="fa-IR" altLang="fa-IR" sz="2000" b="1" i="1" dirty="0">
                <a:effectLst/>
                <a:cs typeface="B Nazanin" panose="00000400000000000000" pitchFamily="2" charset="-78"/>
              </a:rPr>
              <a:t>وزن دادن  به معیارهای انتخابی   است.</a:t>
            </a:r>
          </a:p>
          <a:p>
            <a:pPr marL="0" indent="0" algn="just">
              <a:buClr>
                <a:srgbClr val="FF0000"/>
              </a:buClr>
              <a:buNone/>
            </a:pPr>
            <a:endParaRPr lang="fa-IR" altLang="fa-IR" sz="2000" b="1" i="1" dirty="0">
              <a:effectLst/>
              <a:cs typeface="B Nazanin" panose="00000400000000000000" pitchFamily="2" charset="-78"/>
            </a:endParaRPr>
          </a:p>
          <a:p>
            <a:pPr algn="just">
              <a:buClr>
                <a:srgbClr val="FF0000"/>
              </a:buClr>
              <a:buFont typeface="Wingdings" panose="05000000000000000000" pitchFamily="2" charset="2"/>
              <a:buChar char="q"/>
            </a:pPr>
            <a:r>
              <a:rPr lang="fa-IR" altLang="fa-IR" sz="2000" b="1" i="1" dirty="0">
                <a:effectLst/>
                <a:cs typeface="B Nazanin" panose="00000400000000000000" pitchFamily="2" charset="-78"/>
              </a:rPr>
              <a:t>اهمیت معیارهای انتخابی یکسان نبوده و تفاوت دارند، لازم است که وزن نسبی معیارها نیز در اولویت بندی لحاظ شود.</a:t>
            </a:r>
          </a:p>
          <a:p>
            <a:pPr algn="just">
              <a:buClr>
                <a:srgbClr val="FF0000"/>
              </a:buClr>
              <a:buFont typeface="Wingdings" panose="05000000000000000000" pitchFamily="2" charset="2"/>
              <a:buChar char="q"/>
            </a:pPr>
            <a:endParaRPr lang="fa-IR" altLang="fa-IR" sz="2000" b="1" i="1" dirty="0">
              <a:effectLst/>
              <a:cs typeface="B Nazanin" panose="00000400000000000000" pitchFamily="2" charset="-78"/>
            </a:endParaRPr>
          </a:p>
          <a:p>
            <a:pPr algn="just">
              <a:buClr>
                <a:srgbClr val="FF0000"/>
              </a:buClr>
              <a:buFont typeface="Wingdings" panose="05000000000000000000" pitchFamily="2" charset="2"/>
              <a:buChar char="q"/>
            </a:pPr>
            <a:r>
              <a:rPr lang="fa-IR" altLang="fa-IR" sz="2000" b="1" i="1" dirty="0">
                <a:effectLst/>
                <a:cs typeface="B Nazanin" panose="00000400000000000000" pitchFamily="2" charset="-78"/>
              </a:rPr>
              <a:t>به هر معیار درصد معینی را نسبت داده و مجموع این درصد ها نیز در خاتمه به عدد 100 می رسد.</a:t>
            </a:r>
          </a:p>
          <a:p>
            <a:pPr algn="just">
              <a:buClr>
                <a:srgbClr val="FF0000"/>
              </a:buClr>
              <a:buFont typeface="Wingdings" panose="05000000000000000000" pitchFamily="2" charset="2"/>
              <a:buChar char="q"/>
            </a:pPr>
            <a:endParaRPr lang="en-US" altLang="fa-IR" sz="2000" b="1" i="1" dirty="0">
              <a:effectLst/>
              <a:cs typeface="B Nazanin" panose="00000400000000000000" pitchFamily="2" charset="-78"/>
            </a:endParaRPr>
          </a:p>
          <a:p>
            <a:pPr algn="just">
              <a:lnSpc>
                <a:spcPct val="90000"/>
              </a:lnSpc>
              <a:buClr>
                <a:srgbClr val="FF0000"/>
              </a:buClr>
              <a:buFont typeface="Wingdings" panose="05000000000000000000" pitchFamily="2" charset="2"/>
              <a:buChar char="q"/>
            </a:pPr>
            <a:endParaRPr lang="en-US" altLang="fa-IR" sz="2000" b="1" dirty="0">
              <a:effectLst/>
              <a:cs typeface="B Nazanin" panose="00000400000000000000" pitchFamily="2" charset="-78"/>
            </a:endParaRPr>
          </a:p>
        </p:txBody>
      </p:sp>
    </p:spTree>
    <p:extLst>
      <p:ext uri="{BB962C8B-B14F-4D97-AF65-F5344CB8AC3E}">
        <p14:creationId xmlns:p14="http://schemas.microsoft.com/office/powerpoint/2010/main" val="1083879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1912777" y="597158"/>
            <a:ext cx="8209772" cy="793103"/>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گام پنجم :  تعیین اهداف و مقاصد سازمان</a:t>
            </a:r>
            <a:endParaRPr lang="en-US" altLang="fa-IR" sz="24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90000"/>
              </a:lnSpc>
              <a:buClr>
                <a:srgbClr val="FF0000"/>
              </a:buClr>
              <a:buFont typeface="Courier New" panose="02070309020205020404" pitchFamily="49" charset="0"/>
              <a:buChar char="o"/>
            </a:pPr>
            <a:endParaRPr lang="en-US" altLang="fa-IR" sz="1800" b="1" dirty="0">
              <a:effectLst/>
              <a:cs typeface="B Nazanin" panose="00000400000000000000" pitchFamily="2" charset="-78"/>
            </a:endParaRPr>
          </a:p>
          <a:p>
            <a:pPr>
              <a:lnSpc>
                <a:spcPct val="90000"/>
              </a:lnSpc>
              <a:buClr>
                <a:srgbClr val="FF0000"/>
              </a:buClr>
              <a:buFont typeface="Courier New" panose="02070309020205020404" pitchFamily="49" charset="0"/>
              <a:buChar char="o"/>
            </a:pPr>
            <a:r>
              <a:rPr lang="fa-IR" altLang="fa-IR" sz="1800" b="1" i="1" dirty="0">
                <a:effectLst/>
                <a:cs typeface="B Nazanin" panose="00000400000000000000" pitchFamily="2" charset="-78"/>
              </a:rPr>
              <a:t>اهداف،</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تلاش های لازم را برای نیل به موقعیت آینده،تحقق رسالت و دورنمای سازمان و تبدیل نتایج ارزیابی محیط داخلی و خارجی بر نتایج معنی دار و</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مطلوب متمرکز می نماید.</a:t>
            </a:r>
          </a:p>
          <a:p>
            <a:pPr>
              <a:lnSpc>
                <a:spcPct val="90000"/>
              </a:lnSpc>
              <a:buClr>
                <a:srgbClr val="FF0000"/>
              </a:buClr>
              <a:buFont typeface="Courier New" panose="02070309020205020404" pitchFamily="49" charset="0"/>
              <a:buChar char="o"/>
            </a:pPr>
            <a:endParaRPr lang="fa-IR" altLang="fa-IR" sz="1800" b="1" i="1" dirty="0">
              <a:effectLst/>
              <a:cs typeface="B Nazanin" panose="00000400000000000000" pitchFamily="2" charset="-78"/>
            </a:endParaRPr>
          </a:p>
          <a:p>
            <a:pPr>
              <a:lnSpc>
                <a:spcPct val="90000"/>
              </a:lnSpc>
              <a:buClr>
                <a:srgbClr val="FF0000"/>
              </a:buClr>
              <a:buFont typeface="Courier New" panose="02070309020205020404" pitchFamily="49" charset="0"/>
              <a:buChar char="o"/>
            </a:pPr>
            <a:r>
              <a:rPr lang="fa-IR" altLang="fa-IR" sz="1800" b="1" i="1" dirty="0">
                <a:effectLst/>
                <a:cs typeface="B Nazanin" panose="00000400000000000000" pitchFamily="2" charset="-78"/>
              </a:rPr>
              <a:t>اهداف معمولا چارچوبی را برای تفصیلی تر کردن سطوح برنامه ریزی فراهم می اورد.</a:t>
            </a:r>
          </a:p>
          <a:p>
            <a:pPr>
              <a:lnSpc>
                <a:spcPct val="90000"/>
              </a:lnSpc>
              <a:buClr>
                <a:srgbClr val="FF0000"/>
              </a:buClr>
              <a:buFont typeface="Courier New" panose="02070309020205020404" pitchFamily="49" charset="0"/>
              <a:buChar char="o"/>
            </a:pPr>
            <a:endParaRPr lang="fa-IR" altLang="fa-IR" sz="1800" b="1" i="1" dirty="0">
              <a:effectLst/>
              <a:cs typeface="B Nazanin" panose="00000400000000000000" pitchFamily="2" charset="-78"/>
            </a:endParaRPr>
          </a:p>
          <a:p>
            <a:pPr>
              <a:lnSpc>
                <a:spcPct val="90000"/>
              </a:lnSpc>
              <a:buClr>
                <a:srgbClr val="FF0000"/>
              </a:buClr>
              <a:buFont typeface="Courier New" panose="02070309020205020404" pitchFamily="49" charset="0"/>
              <a:buChar char="o"/>
            </a:pPr>
            <a:r>
              <a:rPr lang="fa-IR" altLang="fa-IR" sz="1800" b="1" i="1" dirty="0">
                <a:effectLst/>
                <a:cs typeface="B Nazanin" panose="00000400000000000000" pitchFamily="2" charset="-78"/>
              </a:rPr>
              <a:t>اهداف اختصاصی تر از رسالت است.</a:t>
            </a:r>
          </a:p>
          <a:p>
            <a:pPr>
              <a:lnSpc>
                <a:spcPct val="90000"/>
              </a:lnSpc>
              <a:buClr>
                <a:srgbClr val="FF0000"/>
              </a:buClr>
              <a:buFont typeface="Courier New" panose="02070309020205020404" pitchFamily="49" charset="0"/>
              <a:buChar char="o"/>
            </a:pPr>
            <a:endParaRPr lang="fa-IR" altLang="fa-IR" sz="1800" b="1" i="1" dirty="0">
              <a:effectLst/>
              <a:cs typeface="B Nazanin" panose="00000400000000000000" pitchFamily="2" charset="-78"/>
            </a:endParaRPr>
          </a:p>
          <a:p>
            <a:pPr>
              <a:lnSpc>
                <a:spcPct val="90000"/>
              </a:lnSpc>
              <a:buClr>
                <a:srgbClr val="FF0000"/>
              </a:buClr>
              <a:buFont typeface="Courier New" panose="02070309020205020404" pitchFamily="49" charset="0"/>
              <a:buChar char="o"/>
            </a:pPr>
            <a:r>
              <a:rPr lang="fa-IR" altLang="fa-IR" sz="1800" b="1" i="1" dirty="0">
                <a:effectLst/>
                <a:cs typeface="B Nazanin" panose="00000400000000000000" pitchFamily="2" charset="-78"/>
              </a:rPr>
              <a:t>اهداف نتایج مطلوبی را که قرار</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است بعد از سه سال حاصل شود،</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شرح می دهند.</a:t>
            </a:r>
          </a:p>
          <a:p>
            <a:pPr>
              <a:lnSpc>
                <a:spcPct val="90000"/>
              </a:lnSpc>
              <a:buClr>
                <a:srgbClr val="FF0000"/>
              </a:buClr>
              <a:buFont typeface="Courier New" panose="02070309020205020404" pitchFamily="49" charset="0"/>
              <a:buChar char="o"/>
            </a:pPr>
            <a:endParaRPr lang="fa-IR" altLang="fa-IR" sz="1800" b="1" i="1" dirty="0">
              <a:effectLst/>
              <a:cs typeface="B Nazanin" panose="00000400000000000000" pitchFamily="2" charset="-78"/>
            </a:endParaRPr>
          </a:p>
          <a:p>
            <a:pPr>
              <a:lnSpc>
                <a:spcPct val="90000"/>
              </a:lnSpc>
              <a:buClr>
                <a:srgbClr val="FF0000"/>
              </a:buClr>
              <a:buFont typeface="Courier New" panose="02070309020205020404" pitchFamily="49" charset="0"/>
              <a:buChar char="o"/>
            </a:pPr>
            <a:r>
              <a:rPr lang="fa-IR" altLang="fa-IR" sz="1800" b="1" i="1" dirty="0">
                <a:effectLst/>
                <a:cs typeface="B Nazanin" panose="00000400000000000000" pitchFamily="2" charset="-78"/>
              </a:rPr>
              <a:t>اهداف،</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تغییرات یا نتایج مطلوبی هستند که به منظور انجام رسالت سازمان و</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در راستای نیل به دورنمای سازمان</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تعیین می شوند.</a:t>
            </a:r>
          </a:p>
          <a:p>
            <a:pPr>
              <a:lnSpc>
                <a:spcPct val="90000"/>
              </a:lnSpc>
              <a:buClr>
                <a:srgbClr val="FF0000"/>
              </a:buClr>
              <a:buFont typeface="Courier New" panose="02070309020205020404" pitchFamily="49" charset="0"/>
              <a:buChar char="o"/>
            </a:pPr>
            <a:endParaRPr lang="fa-IR" altLang="fa-IR" sz="1800" b="1" i="1" dirty="0">
              <a:effectLst/>
              <a:cs typeface="B Nazanin" panose="00000400000000000000" pitchFamily="2" charset="-78"/>
            </a:endParaRPr>
          </a:p>
          <a:p>
            <a:pPr>
              <a:lnSpc>
                <a:spcPct val="90000"/>
              </a:lnSpc>
              <a:buClr>
                <a:srgbClr val="FF0000"/>
              </a:buClr>
              <a:buFont typeface="Courier New" panose="02070309020205020404" pitchFamily="49" charset="0"/>
              <a:buChar char="o"/>
            </a:pPr>
            <a:r>
              <a:rPr lang="fa-IR" altLang="fa-IR" sz="1800" b="1" i="1" dirty="0">
                <a:effectLst/>
                <a:cs typeface="B Nazanin" panose="00000400000000000000" pitchFamily="2" charset="-78"/>
              </a:rPr>
              <a:t>اهداف سازمانی،</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برپایه رسالت </a:t>
            </a:r>
            <a:r>
              <a:rPr lang="fa-IR" altLang="fa-IR" sz="1800" b="1" i="1" dirty="0" smtClean="0">
                <a:effectLst/>
                <a:cs typeface="B Nazanin" panose="00000400000000000000" pitchFamily="2" charset="-78"/>
              </a:rPr>
              <a:t>سازمان، دورنمای </a:t>
            </a:r>
            <a:r>
              <a:rPr lang="fa-IR" altLang="fa-IR" sz="1800" b="1" i="1" dirty="0">
                <a:effectLst/>
                <a:cs typeface="B Nazanin" panose="00000400000000000000" pitchFamily="2" charset="-78"/>
              </a:rPr>
              <a:t>سازمان و نتایج حاصل از ارزیابی محیط داخلی و خارجی سازمان</a:t>
            </a:r>
            <a:r>
              <a:rPr lang="en-US" altLang="fa-IR" sz="1800" b="1" i="1" dirty="0">
                <a:effectLst/>
                <a:cs typeface="B Nazanin" panose="00000400000000000000" pitchFamily="2" charset="-78"/>
              </a:rPr>
              <a:t> </a:t>
            </a:r>
            <a:r>
              <a:rPr lang="fa-IR" altLang="fa-IR" sz="1800" b="1" i="1" dirty="0">
                <a:effectLst/>
                <a:cs typeface="B Nazanin" panose="00000400000000000000" pitchFamily="2" charset="-78"/>
              </a:rPr>
              <a:t>تعیین می گردند.</a:t>
            </a:r>
            <a:endParaRPr lang="en-US" altLang="fa-IR" sz="1800" b="1" i="1" dirty="0">
              <a:effectLst/>
              <a:cs typeface="B Nazanin" panose="00000400000000000000" pitchFamily="2" charset="-78"/>
            </a:endParaRPr>
          </a:p>
          <a:p>
            <a:pPr>
              <a:lnSpc>
                <a:spcPct val="90000"/>
              </a:lnSpc>
              <a:buClr>
                <a:srgbClr val="FF0000"/>
              </a:buClr>
              <a:buFont typeface="Courier New" panose="02070309020205020404" pitchFamily="49" charset="0"/>
              <a:buChar char="o"/>
            </a:pPr>
            <a:endParaRPr lang="en-US" altLang="fa-IR" sz="1800" b="1" i="1" dirty="0">
              <a:effectLst/>
              <a:cs typeface="B Nazanin" panose="00000400000000000000" pitchFamily="2" charset="-78"/>
            </a:endParaRPr>
          </a:p>
          <a:p>
            <a:pPr>
              <a:lnSpc>
                <a:spcPct val="90000"/>
              </a:lnSpc>
              <a:buClr>
                <a:srgbClr val="FF0000"/>
              </a:buClr>
              <a:buFont typeface="Courier New" panose="02070309020205020404" pitchFamily="49" charset="0"/>
              <a:buChar char="o"/>
            </a:pPr>
            <a:r>
              <a:rPr lang="fa-IR" altLang="fa-IR" sz="1800" b="1" i="1" dirty="0">
                <a:effectLst/>
                <a:cs typeface="B Nazanin" panose="00000400000000000000" pitchFamily="2" charset="-78"/>
              </a:rPr>
              <a:t>اهداف به تناسب سطوح سازمانی و برنامه ای تنظیم می شود.</a:t>
            </a:r>
            <a:endParaRPr lang="en-US" altLang="fa-IR" sz="1800" b="1" i="1" dirty="0">
              <a:effectLst/>
              <a:cs typeface="B Nazanin" panose="00000400000000000000" pitchFamily="2" charset="-78"/>
            </a:endParaRPr>
          </a:p>
          <a:p>
            <a:pPr algn="just">
              <a:lnSpc>
                <a:spcPct val="90000"/>
              </a:lnSpc>
              <a:buClr>
                <a:srgbClr val="FF0000"/>
              </a:buClr>
              <a:buFont typeface="Courier New" panose="02070309020205020404" pitchFamily="49" charset="0"/>
              <a:buChar char="o"/>
            </a:pPr>
            <a:endParaRPr lang="en-US" altLang="fa-IR" sz="1800" b="1" dirty="0">
              <a:effectLst/>
              <a:cs typeface="B Nazanin" panose="00000400000000000000" pitchFamily="2" charset="-78"/>
            </a:endParaRPr>
          </a:p>
        </p:txBody>
      </p:sp>
    </p:spTree>
    <p:extLst>
      <p:ext uri="{BB962C8B-B14F-4D97-AF65-F5344CB8AC3E}">
        <p14:creationId xmlns:p14="http://schemas.microsoft.com/office/powerpoint/2010/main" val="324168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5733E92E-D765-5C05-EA24-1E30358C629F}"/>
              </a:ext>
            </a:extLst>
          </p:cNvPr>
          <p:cNvSpPr>
            <a:spLocks noGrp="1" noChangeArrowheads="1"/>
          </p:cNvSpPr>
          <p:nvPr>
            <p:ph type="title"/>
          </p:nvPr>
        </p:nvSpPr>
        <p:spPr>
          <a:xfrm>
            <a:off x="2423526" y="952228"/>
            <a:ext cx="7252745" cy="699895"/>
          </a:xfrm>
          <a:solidFill>
            <a:schemeClr val="accent5">
              <a:lumMod val="20000"/>
              <a:lumOff val="80000"/>
            </a:schemeClr>
          </a:solidFill>
          <a:ln w="57150" cmpd="thickThin">
            <a:solidFill>
              <a:srgbClr val="0000FF"/>
            </a:solidFill>
            <a:miter lim="800000"/>
            <a:headEnd/>
            <a:tailEnd/>
          </a:ln>
        </p:spPr>
        <p:txBody>
          <a:bodyPr/>
          <a:lstStyle/>
          <a:p>
            <a:pPr algn="ctr"/>
            <a:r>
              <a:rPr lang="fa-IR" altLang="fa-IR" sz="2800" b="1" i="1" dirty="0">
                <a:solidFill>
                  <a:srgbClr val="FF0000"/>
                </a:solidFill>
                <a:effectLst>
                  <a:outerShdw blurRad="38100" dist="38100" dir="2700000" algn="tl">
                    <a:srgbClr val="C0C0C0"/>
                  </a:outerShdw>
                </a:effectLst>
                <a:cs typeface="B Titr" panose="00000700000000000000" pitchFamily="2" charset="-78"/>
              </a:rPr>
              <a:t>گام های هفتگانه اجرای مدل</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6DAAF60C-3D24-8452-945A-5E92D6AB78DD}"/>
              </a:ext>
            </a:extLst>
          </p:cNvPr>
          <p:cNvSpPr txBox="1">
            <a:spLocks noChangeArrowheads="1"/>
          </p:cNvSpPr>
          <p:nvPr/>
        </p:nvSpPr>
        <p:spPr bwMode="auto">
          <a:xfrm>
            <a:off x="1828800" y="1956253"/>
            <a:ext cx="8176726" cy="4220710"/>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endParaRPr kumimoji="0" lang="fa-IR" altLang="fa-IR" sz="2400" b="1" u="none" strike="noStrike" kern="1200" cap="none" spc="0" normalizeH="0" baseline="0" noProof="0" dirty="0">
              <a:ln>
                <a:noFill/>
              </a:ln>
              <a:solidFill>
                <a:srgbClr val="0000FF"/>
              </a:solidFill>
              <a:effectLst/>
              <a:uLnTx/>
              <a:uFillTx/>
              <a:latin typeface="Tahoma"/>
              <a:cs typeface="B Nazanin" panose="00000400000000000000" pitchFamily="2" charset="-78"/>
            </a:endParaRP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r>
              <a:rPr lang="fa-IR" altLang="fa-IR" sz="1800" b="1" dirty="0">
                <a:solidFill>
                  <a:srgbClr val="FF0000"/>
                </a:solidFill>
                <a:effectLst/>
                <a:latin typeface="Tahoma"/>
                <a:cs typeface="B Nazanin" panose="00000400000000000000" pitchFamily="2" charset="-78"/>
              </a:rPr>
              <a:t>1. </a:t>
            </a:r>
            <a:r>
              <a:rPr kumimoji="0" lang="fa-IR" altLang="fa-IR" sz="1800" b="1" u="none" strike="noStrike" kern="1200" cap="none" spc="0" normalizeH="0" baseline="0" noProof="0" dirty="0">
                <a:ln>
                  <a:noFill/>
                </a:ln>
                <a:effectLst/>
                <a:uLnTx/>
                <a:uFillTx/>
                <a:latin typeface="Tahoma"/>
                <a:cs typeface="B Nazanin" panose="00000400000000000000" pitchFamily="2" charset="-78"/>
              </a:rPr>
              <a:t>برنامه ریزی برای برنامه ریزی استراتژیک.</a:t>
            </a: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endParaRPr kumimoji="0" lang="fa-IR" altLang="fa-IR" sz="1800" b="1" u="none" strike="noStrike" kern="1200" cap="none" spc="0" normalizeH="0" baseline="0" noProof="0" dirty="0">
              <a:ln>
                <a:noFill/>
              </a:ln>
              <a:effectLst/>
              <a:uLnTx/>
              <a:uFillTx/>
              <a:latin typeface="Tahoma"/>
              <a:cs typeface="B Nazanin" panose="00000400000000000000" pitchFamily="2" charset="-78"/>
            </a:endParaRP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r>
              <a:rPr kumimoji="0" lang="fa-IR" altLang="fa-IR" sz="1800" b="1" u="none" strike="noStrike" kern="1200" cap="none" spc="0" normalizeH="0" baseline="0" noProof="0" dirty="0">
                <a:ln>
                  <a:noFill/>
                </a:ln>
                <a:solidFill>
                  <a:srgbClr val="FF0000"/>
                </a:solidFill>
                <a:effectLst/>
                <a:uLnTx/>
                <a:uFillTx/>
                <a:latin typeface="Tahoma"/>
                <a:cs typeface="B Nazanin" panose="00000400000000000000" pitchFamily="2" charset="-78"/>
              </a:rPr>
              <a:t>2. </a:t>
            </a:r>
            <a:r>
              <a:rPr kumimoji="0" lang="fa-IR" altLang="fa-IR" sz="1800" b="1" u="none" strike="noStrike" kern="1200" cap="none" spc="0" normalizeH="0" baseline="0" noProof="0" dirty="0">
                <a:ln>
                  <a:noFill/>
                </a:ln>
                <a:effectLst/>
                <a:uLnTx/>
                <a:uFillTx/>
                <a:latin typeface="Tahoma"/>
                <a:cs typeface="B Nazanin" panose="00000400000000000000" pitchFamily="2" charset="-78"/>
              </a:rPr>
              <a:t>ارزیابی رمحیط داخلی و خارجی سازمان.</a:t>
            </a: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endParaRPr kumimoji="0" lang="fa-IR" altLang="fa-IR" sz="1800" b="1" u="none" strike="noStrike" kern="1200" cap="none" spc="0" normalizeH="0" baseline="0" noProof="0" dirty="0">
              <a:ln>
                <a:noFill/>
              </a:ln>
              <a:effectLst/>
              <a:uLnTx/>
              <a:uFillTx/>
              <a:latin typeface="Tahoma"/>
              <a:cs typeface="B Nazanin" panose="00000400000000000000" pitchFamily="2" charset="-78"/>
            </a:endParaRP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r>
              <a:rPr kumimoji="0" lang="fa-IR" altLang="fa-IR" sz="1800" b="1" u="none" strike="noStrike" kern="1200" cap="none" spc="0" normalizeH="0" baseline="0" noProof="0" dirty="0">
                <a:ln>
                  <a:noFill/>
                </a:ln>
                <a:solidFill>
                  <a:srgbClr val="FF0000"/>
                </a:solidFill>
                <a:effectLst/>
                <a:uLnTx/>
                <a:uFillTx/>
                <a:latin typeface="Tahoma"/>
                <a:cs typeface="B Nazanin" panose="00000400000000000000" pitchFamily="2" charset="-78"/>
              </a:rPr>
              <a:t>3. </a:t>
            </a:r>
            <a:r>
              <a:rPr kumimoji="0" lang="fa-IR" altLang="fa-IR" sz="1800" b="1" u="none" strike="noStrike" kern="1200" cap="none" spc="0" normalizeH="0" baseline="0" noProof="0" dirty="0">
                <a:ln>
                  <a:noFill/>
                </a:ln>
                <a:effectLst/>
                <a:uLnTx/>
                <a:uFillTx/>
                <a:latin typeface="Tahoma"/>
                <a:cs typeface="B Nazanin" panose="00000400000000000000" pitchFamily="2" charset="-78"/>
              </a:rPr>
              <a:t>تدوین رسالت ، دورنما ، ارزش ها و اهداف کلی سازمان.</a:t>
            </a: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endParaRPr kumimoji="0" lang="fa-IR" altLang="fa-IR" sz="1800" b="1" u="none" strike="noStrike" kern="1200" cap="none" spc="0" normalizeH="0" baseline="0" noProof="0" dirty="0">
              <a:ln>
                <a:noFill/>
              </a:ln>
              <a:effectLst/>
              <a:uLnTx/>
              <a:uFillTx/>
              <a:latin typeface="Tahoma"/>
              <a:cs typeface="B Nazanin" panose="00000400000000000000" pitchFamily="2" charset="-78"/>
            </a:endParaRP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r>
              <a:rPr kumimoji="0" lang="fa-IR" altLang="fa-IR" sz="1800" b="1" u="none" strike="noStrike" kern="1200" cap="none" spc="0" normalizeH="0" baseline="0" noProof="0" dirty="0">
                <a:ln>
                  <a:noFill/>
                </a:ln>
                <a:solidFill>
                  <a:srgbClr val="FF0000"/>
                </a:solidFill>
                <a:effectLst/>
                <a:uLnTx/>
                <a:uFillTx/>
                <a:latin typeface="Tahoma"/>
                <a:cs typeface="B Nazanin" panose="00000400000000000000" pitchFamily="2" charset="-78"/>
              </a:rPr>
              <a:t>4. </a:t>
            </a:r>
            <a:r>
              <a:rPr kumimoji="0" lang="fa-IR" altLang="fa-IR" sz="1800" b="1" u="none" strike="noStrike" kern="1200" cap="none" spc="0" normalizeH="0" baseline="0" noProof="0" dirty="0">
                <a:ln>
                  <a:noFill/>
                </a:ln>
                <a:effectLst/>
                <a:uLnTx/>
                <a:uFillTx/>
                <a:latin typeface="Tahoma"/>
                <a:cs typeface="B Nazanin" panose="00000400000000000000" pitchFamily="2" charset="-78"/>
              </a:rPr>
              <a:t>شناسایی مشکلات استراتژیک.</a:t>
            </a: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endParaRPr kumimoji="0" lang="fa-IR" altLang="fa-IR" sz="1800" b="1" u="none" strike="noStrike" kern="1200" cap="none" spc="0" normalizeH="0" baseline="0" noProof="0" dirty="0">
              <a:ln>
                <a:noFill/>
              </a:ln>
              <a:effectLst/>
              <a:uLnTx/>
              <a:uFillTx/>
              <a:latin typeface="Tahoma"/>
              <a:cs typeface="B Nazanin" panose="00000400000000000000" pitchFamily="2" charset="-78"/>
            </a:endParaRP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r>
              <a:rPr lang="fa-IR" altLang="fa-IR" sz="1800" b="1" dirty="0">
                <a:solidFill>
                  <a:srgbClr val="FF0000"/>
                </a:solidFill>
                <a:effectLst/>
                <a:latin typeface="Tahoma"/>
                <a:cs typeface="B Nazanin" panose="00000400000000000000" pitchFamily="2" charset="-78"/>
              </a:rPr>
              <a:t>5</a:t>
            </a:r>
            <a:r>
              <a:rPr kumimoji="0" lang="fa-IR" altLang="fa-IR" sz="1800" b="1" u="none" strike="noStrike" kern="1200" cap="none" spc="0" normalizeH="0" baseline="0" noProof="0" dirty="0">
                <a:ln>
                  <a:noFill/>
                </a:ln>
                <a:solidFill>
                  <a:srgbClr val="FF0000"/>
                </a:solidFill>
                <a:effectLst/>
                <a:uLnTx/>
                <a:uFillTx/>
                <a:latin typeface="Tahoma"/>
                <a:cs typeface="B Nazanin" panose="00000400000000000000" pitchFamily="2" charset="-78"/>
              </a:rPr>
              <a:t>.</a:t>
            </a:r>
            <a:r>
              <a:rPr kumimoji="0" lang="fa-IR" altLang="fa-IR" sz="1800" b="1" u="none" strike="noStrike" kern="1200" cap="none" spc="0" normalizeH="0" baseline="0" noProof="0" dirty="0">
                <a:ln>
                  <a:noFill/>
                </a:ln>
                <a:effectLst/>
                <a:uLnTx/>
                <a:uFillTx/>
                <a:latin typeface="Tahoma"/>
                <a:cs typeface="B Nazanin" panose="00000400000000000000" pitchFamily="2" charset="-78"/>
              </a:rPr>
              <a:t> تعیین اهداف و مقاصد سازمان.</a:t>
            </a: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endParaRPr lang="fa-IR" altLang="fa-IR" sz="1800" b="1" dirty="0">
              <a:effectLst/>
              <a:latin typeface="Tahoma"/>
              <a:cs typeface="B Nazanin" panose="00000400000000000000" pitchFamily="2" charset="-78"/>
            </a:endParaRP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r>
              <a:rPr kumimoji="0" lang="fa-IR" altLang="fa-IR" sz="1800" b="1" u="none" strike="noStrike" kern="1200" cap="none" spc="0" normalizeH="0" baseline="0" noProof="0" dirty="0">
                <a:ln>
                  <a:noFill/>
                </a:ln>
                <a:solidFill>
                  <a:srgbClr val="FF0000"/>
                </a:solidFill>
                <a:effectLst/>
                <a:uLnTx/>
                <a:uFillTx/>
                <a:latin typeface="Tahoma"/>
                <a:cs typeface="B Nazanin" panose="00000400000000000000" pitchFamily="2" charset="-78"/>
              </a:rPr>
              <a:t>6. </a:t>
            </a:r>
            <a:r>
              <a:rPr kumimoji="0" lang="fa-IR" altLang="fa-IR" sz="1800" b="1" u="none" strike="noStrike" kern="1200" cap="none" spc="0" normalizeH="0" baseline="0" noProof="0" dirty="0">
                <a:ln>
                  <a:noFill/>
                </a:ln>
                <a:effectLst/>
                <a:uLnTx/>
                <a:uFillTx/>
                <a:latin typeface="Tahoma"/>
                <a:cs typeface="B Nazanin" panose="00000400000000000000" pitchFamily="2" charset="-78"/>
              </a:rPr>
              <a:t>تدوین استراتژی های سازمان.</a:t>
            </a:r>
          </a:p>
          <a:p>
            <a:pPr marL="0" marR="0" lvl="0" indent="0" algn="r" defTabSz="914400" rtl="1" eaLnBrk="1" fontAlgn="base" latinLnBrk="0" hangingPunct="1">
              <a:lnSpc>
                <a:spcPct val="80000"/>
              </a:lnSpc>
              <a:spcBef>
                <a:spcPct val="20000"/>
              </a:spcBef>
              <a:spcAft>
                <a:spcPct val="0"/>
              </a:spcAft>
              <a:buClr>
                <a:srgbClr val="FFCC00"/>
              </a:buClr>
              <a:buSzPct val="120000"/>
              <a:buNone/>
              <a:tabLst/>
              <a:defRPr/>
            </a:pPr>
            <a:endParaRPr kumimoji="0" lang="fa-IR" altLang="fa-IR" sz="1800" b="1" u="none" strike="noStrike" kern="1200" cap="none" spc="0" normalizeH="0" baseline="0" noProof="0" dirty="0">
              <a:ln>
                <a:noFill/>
              </a:ln>
              <a:effectLst/>
              <a:uLnTx/>
              <a:uFillTx/>
              <a:latin typeface="Tahoma"/>
              <a:cs typeface="B Nazanin" panose="00000400000000000000" pitchFamily="2" charset="-78"/>
            </a:endParaRPr>
          </a:p>
          <a:p>
            <a:pPr marL="0" indent="0">
              <a:lnSpc>
                <a:spcPct val="80000"/>
              </a:lnSpc>
              <a:buClr>
                <a:srgbClr val="FFCC00"/>
              </a:buClr>
              <a:buNone/>
            </a:pPr>
            <a:r>
              <a:rPr lang="fa-IR" altLang="fa-IR" sz="1800" b="1" dirty="0">
                <a:solidFill>
                  <a:srgbClr val="FF0000"/>
                </a:solidFill>
                <a:effectLst/>
                <a:latin typeface="Tahoma"/>
                <a:cs typeface="B Nazanin" panose="00000400000000000000" pitchFamily="2" charset="-78"/>
              </a:rPr>
              <a:t>7. </a:t>
            </a:r>
            <a:r>
              <a:rPr lang="fa-IR" altLang="fa-IR" sz="1800" b="1" dirty="0">
                <a:effectLst/>
                <a:latin typeface="Tahoma"/>
                <a:cs typeface="B Nazanin" panose="00000400000000000000" pitchFamily="2" charset="-78"/>
              </a:rPr>
              <a:t>انتخاب شاخص های سنجش و پایش عملکرد سازمان</a:t>
            </a:r>
            <a:r>
              <a:rPr lang="fa-IR" altLang="fa-IR" sz="2400" b="1" i="1" dirty="0">
                <a:effectLst>
                  <a:outerShdw blurRad="38100" dist="38100" dir="2700000" algn="tl">
                    <a:srgbClr val="C0C0C0"/>
                  </a:outerShdw>
                </a:effectLst>
                <a:latin typeface="Tahoma"/>
              </a:rPr>
              <a:t>.</a:t>
            </a:r>
            <a:endParaRPr lang="en-US" altLang="fa-IR" sz="2400" b="1" i="1" dirty="0">
              <a:effectLst>
                <a:outerShdw blurRad="38100" dist="38100" dir="2700000" algn="tl">
                  <a:srgbClr val="C0C0C0"/>
                </a:outerShdw>
              </a:effectLst>
              <a:latin typeface="Tahoma"/>
            </a:endParaRPr>
          </a:p>
        </p:txBody>
      </p:sp>
    </p:spTree>
    <p:extLst>
      <p:ext uri="{BB962C8B-B14F-4D97-AF65-F5344CB8AC3E}">
        <p14:creationId xmlns:p14="http://schemas.microsoft.com/office/powerpoint/2010/main" val="3669092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1912777" y="597158"/>
            <a:ext cx="8209772" cy="793103"/>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ادامه گام پنجم :  تنظیم مقاصد سازمان</a:t>
            </a:r>
            <a:endParaRPr lang="en-US" altLang="fa-IR" sz="24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fontScale="92500" lnSpcReduction="10000"/>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0000"/>
              </a:lnSpc>
              <a:buClr>
                <a:srgbClr val="FF0000"/>
              </a:buClr>
              <a:buNone/>
            </a:pPr>
            <a:endParaRPr lang="en-US" altLang="fa-IR" sz="1800" b="1" dirty="0">
              <a:effectLst/>
              <a:cs typeface="B Nazanin" panose="00000400000000000000" pitchFamily="2" charset="-78"/>
            </a:endParaRPr>
          </a:p>
          <a:p>
            <a:pPr marL="609600" indent="-609600">
              <a:lnSpc>
                <a:spcPct val="90000"/>
              </a:lnSpc>
            </a:pPr>
            <a:r>
              <a:rPr lang="fa-IR" altLang="fa-IR" sz="1800" b="1" i="1" dirty="0">
                <a:effectLst/>
              </a:rPr>
              <a:t>مقاصدسازمان،</a:t>
            </a:r>
            <a:r>
              <a:rPr lang="en-US" altLang="fa-IR" sz="1800" b="1" i="1" dirty="0">
                <a:effectLst/>
              </a:rPr>
              <a:t> </a:t>
            </a:r>
            <a:r>
              <a:rPr lang="fa-IR" altLang="fa-IR" sz="1800" b="1" i="1" dirty="0">
                <a:effectLst/>
              </a:rPr>
              <a:t>اجزای قابل سنجش تر و اختصاصی تر برای نیل به اهداف هستند.</a:t>
            </a:r>
          </a:p>
          <a:p>
            <a:pPr marL="609600" indent="-609600">
              <a:lnSpc>
                <a:spcPct val="90000"/>
              </a:lnSpc>
            </a:pPr>
            <a:endParaRPr lang="fa-IR" altLang="fa-IR" sz="1800" b="1" i="1" dirty="0">
              <a:effectLst/>
            </a:endParaRPr>
          </a:p>
          <a:p>
            <a:pPr marL="609600" indent="-609600">
              <a:lnSpc>
                <a:spcPct val="90000"/>
              </a:lnSpc>
            </a:pPr>
            <a:r>
              <a:rPr lang="fa-IR" altLang="fa-IR" sz="1800" b="1" dirty="0">
                <a:effectLst/>
              </a:rPr>
              <a:t>مقاصد سازمان،</a:t>
            </a:r>
            <a:r>
              <a:rPr lang="en-US" altLang="fa-IR" sz="1800" b="1" dirty="0">
                <a:effectLst/>
              </a:rPr>
              <a:t> </a:t>
            </a:r>
            <a:r>
              <a:rPr lang="fa-IR" altLang="fa-IR" sz="1800" b="1" dirty="0">
                <a:effectLst/>
              </a:rPr>
              <a:t>اختصاصی تر و کمی تر بوده و</a:t>
            </a:r>
            <a:r>
              <a:rPr lang="en-US" altLang="fa-IR" sz="1800" b="1" dirty="0">
                <a:effectLst/>
              </a:rPr>
              <a:t> </a:t>
            </a:r>
            <a:r>
              <a:rPr lang="fa-IR" altLang="fa-IR" sz="1800" b="1" dirty="0">
                <a:effectLst/>
              </a:rPr>
              <a:t>بهتر می توان در چارچوب زمان برای نیل به اهداف سازمان آنهارا اجرا وپیشرفت آنها</a:t>
            </a:r>
            <a:r>
              <a:rPr lang="en-US" altLang="fa-IR" sz="1800" b="1" dirty="0">
                <a:effectLst/>
              </a:rPr>
              <a:t> </a:t>
            </a:r>
            <a:r>
              <a:rPr lang="fa-IR" altLang="fa-IR" sz="1800" b="1" dirty="0">
                <a:effectLst/>
              </a:rPr>
              <a:t>را تعقیب نمود.</a:t>
            </a:r>
          </a:p>
          <a:p>
            <a:pPr marL="609600" indent="-609600">
              <a:lnSpc>
                <a:spcPct val="90000"/>
              </a:lnSpc>
            </a:pPr>
            <a:endParaRPr lang="en-US" altLang="fa-IR" sz="1800" b="1" dirty="0">
              <a:solidFill>
                <a:srgbClr val="0000FF"/>
              </a:solidFill>
              <a:effectLst/>
            </a:endParaRPr>
          </a:p>
          <a:p>
            <a:pPr marL="609600" indent="-609600">
              <a:lnSpc>
                <a:spcPct val="90000"/>
              </a:lnSpc>
            </a:pPr>
            <a:r>
              <a:rPr lang="fa-IR" altLang="fa-IR" sz="1800" b="1" i="1" u="sng" dirty="0">
                <a:solidFill>
                  <a:srgbClr val="CC0000"/>
                </a:solidFill>
                <a:effectLst/>
              </a:rPr>
              <a:t>معیارهای مطلوبیت مقاصد سازمان:</a:t>
            </a:r>
          </a:p>
          <a:p>
            <a:pPr marL="609600" indent="-609600">
              <a:lnSpc>
                <a:spcPct val="90000"/>
              </a:lnSpc>
            </a:pPr>
            <a:endParaRPr lang="fa-IR" altLang="fa-IR" sz="1800" b="1" i="1" u="sng" dirty="0">
              <a:solidFill>
                <a:srgbClr val="CC0000"/>
              </a:solidFill>
              <a:effectLst/>
            </a:endParaRPr>
          </a:p>
          <a:p>
            <a:pPr marL="609600" indent="-609600">
              <a:lnSpc>
                <a:spcPct val="90000"/>
              </a:lnSpc>
              <a:buClr>
                <a:srgbClr val="C00000"/>
              </a:buClr>
              <a:buFont typeface="+mj-lt"/>
              <a:buAutoNum type="arabicParenR"/>
            </a:pPr>
            <a:r>
              <a:rPr lang="fa-IR" altLang="fa-IR" sz="1800" b="1" dirty="0">
                <a:solidFill>
                  <a:srgbClr val="002060"/>
                </a:solidFill>
                <a:effectLst/>
              </a:rPr>
              <a:t>اختصاصی بودن.</a:t>
            </a:r>
          </a:p>
          <a:p>
            <a:pPr marL="609600" indent="-609600">
              <a:lnSpc>
                <a:spcPct val="90000"/>
              </a:lnSpc>
              <a:buClr>
                <a:srgbClr val="C00000"/>
              </a:buClr>
              <a:buFont typeface="+mj-lt"/>
              <a:buAutoNum type="arabicParenR"/>
            </a:pPr>
            <a:endParaRPr lang="fa-IR" altLang="fa-IR" sz="1800" b="1" dirty="0">
              <a:solidFill>
                <a:srgbClr val="002060"/>
              </a:solidFill>
              <a:effectLst/>
            </a:endParaRPr>
          </a:p>
          <a:p>
            <a:pPr marL="609600" indent="-609600">
              <a:lnSpc>
                <a:spcPct val="90000"/>
              </a:lnSpc>
              <a:buClr>
                <a:srgbClr val="C00000"/>
              </a:buClr>
              <a:buFont typeface="+mj-lt"/>
              <a:buAutoNum type="arabicParenR"/>
            </a:pPr>
            <a:r>
              <a:rPr lang="fa-IR" altLang="fa-IR" sz="1800" b="1" dirty="0">
                <a:solidFill>
                  <a:srgbClr val="002060"/>
                </a:solidFill>
                <a:effectLst/>
              </a:rPr>
              <a:t>قابل سنجش بودن.</a:t>
            </a:r>
          </a:p>
          <a:p>
            <a:pPr marL="609600" indent="-609600">
              <a:lnSpc>
                <a:spcPct val="90000"/>
              </a:lnSpc>
              <a:buClr>
                <a:srgbClr val="C00000"/>
              </a:buClr>
              <a:buFont typeface="+mj-lt"/>
              <a:buAutoNum type="arabicParenR"/>
            </a:pPr>
            <a:endParaRPr lang="fa-IR" altLang="fa-IR" sz="1800" b="1" dirty="0">
              <a:solidFill>
                <a:srgbClr val="002060"/>
              </a:solidFill>
              <a:effectLst/>
            </a:endParaRPr>
          </a:p>
          <a:p>
            <a:pPr marL="609600" indent="-609600">
              <a:lnSpc>
                <a:spcPct val="90000"/>
              </a:lnSpc>
              <a:buClr>
                <a:srgbClr val="C00000"/>
              </a:buClr>
              <a:buFont typeface="+mj-lt"/>
              <a:buAutoNum type="arabicParenR"/>
            </a:pPr>
            <a:r>
              <a:rPr lang="fa-IR" altLang="fa-IR" sz="1800" b="1" dirty="0">
                <a:solidFill>
                  <a:srgbClr val="002060"/>
                </a:solidFill>
                <a:effectLst/>
              </a:rPr>
              <a:t>بزرگ ولی دست یافتنی بودن.</a:t>
            </a:r>
          </a:p>
          <a:p>
            <a:pPr marL="609600" indent="-609600">
              <a:lnSpc>
                <a:spcPct val="90000"/>
              </a:lnSpc>
              <a:buClr>
                <a:srgbClr val="C00000"/>
              </a:buClr>
              <a:buFont typeface="+mj-lt"/>
              <a:buAutoNum type="arabicParenR"/>
            </a:pPr>
            <a:endParaRPr lang="fa-IR" altLang="fa-IR" sz="1800" b="1" dirty="0">
              <a:solidFill>
                <a:srgbClr val="002060"/>
              </a:solidFill>
              <a:effectLst/>
            </a:endParaRPr>
          </a:p>
          <a:p>
            <a:pPr marL="609600" indent="-609600">
              <a:lnSpc>
                <a:spcPct val="90000"/>
              </a:lnSpc>
              <a:buClr>
                <a:srgbClr val="C00000"/>
              </a:buClr>
              <a:buFont typeface="+mj-lt"/>
              <a:buAutoNum type="arabicParenR"/>
            </a:pPr>
            <a:r>
              <a:rPr lang="fa-IR" altLang="fa-IR" sz="1800" b="1" dirty="0">
                <a:solidFill>
                  <a:srgbClr val="002060"/>
                </a:solidFill>
                <a:effectLst/>
              </a:rPr>
              <a:t>مبتنی بر نتیجه بودن.</a:t>
            </a:r>
          </a:p>
          <a:p>
            <a:pPr marL="609600" indent="-609600">
              <a:lnSpc>
                <a:spcPct val="90000"/>
              </a:lnSpc>
              <a:buClr>
                <a:srgbClr val="C00000"/>
              </a:buClr>
              <a:buFont typeface="+mj-lt"/>
              <a:buAutoNum type="arabicParenR"/>
            </a:pPr>
            <a:endParaRPr lang="fa-IR" altLang="fa-IR" sz="1800" b="1" dirty="0">
              <a:solidFill>
                <a:srgbClr val="002060"/>
              </a:solidFill>
              <a:effectLst/>
            </a:endParaRPr>
          </a:p>
          <a:p>
            <a:pPr marL="609600" indent="-609600">
              <a:lnSpc>
                <a:spcPct val="90000"/>
              </a:lnSpc>
              <a:buClr>
                <a:srgbClr val="C00000"/>
              </a:buClr>
              <a:buFont typeface="+mj-lt"/>
              <a:buAutoNum type="arabicParenR"/>
            </a:pPr>
            <a:r>
              <a:rPr lang="fa-IR" altLang="fa-IR" sz="1800" b="1" dirty="0">
                <a:solidFill>
                  <a:srgbClr val="002060"/>
                </a:solidFill>
                <a:effectLst/>
              </a:rPr>
              <a:t>زماندار بودن.</a:t>
            </a:r>
            <a:endParaRPr lang="en-US" altLang="fa-IR" sz="1800" b="1" dirty="0">
              <a:solidFill>
                <a:srgbClr val="002060"/>
              </a:solidFill>
              <a:effectLst/>
            </a:endParaRPr>
          </a:p>
          <a:p>
            <a:pPr marL="0" indent="0" algn="just">
              <a:lnSpc>
                <a:spcPct val="90000"/>
              </a:lnSpc>
              <a:buClr>
                <a:srgbClr val="FF0000"/>
              </a:buClr>
              <a:buNone/>
            </a:pPr>
            <a:endParaRPr lang="en-US" altLang="fa-IR" sz="1800" b="1" dirty="0">
              <a:effectLst/>
              <a:cs typeface="B Nazanin" panose="00000400000000000000" pitchFamily="2" charset="-78"/>
            </a:endParaRPr>
          </a:p>
        </p:txBody>
      </p:sp>
    </p:spTree>
    <p:extLst>
      <p:ext uri="{BB962C8B-B14F-4D97-AF65-F5344CB8AC3E}">
        <p14:creationId xmlns:p14="http://schemas.microsoft.com/office/powerpoint/2010/main" val="2865400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1912777" y="597158"/>
            <a:ext cx="8209772" cy="793103"/>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ادامه گام پنجم :  تنظیم مقاصد سازمان</a:t>
            </a:r>
            <a:endParaRPr lang="en-US" altLang="fa-IR" sz="24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0000"/>
              </a:lnSpc>
              <a:buClr>
                <a:srgbClr val="FF0000"/>
              </a:buClr>
              <a:buNone/>
            </a:pPr>
            <a:endParaRPr lang="en-US" altLang="fa-IR" sz="1800" b="1" dirty="0">
              <a:effectLst/>
              <a:cs typeface="B Nazanin" panose="00000400000000000000" pitchFamily="2" charset="-78"/>
            </a:endParaRPr>
          </a:p>
          <a:p>
            <a:pPr algn="just">
              <a:lnSpc>
                <a:spcPct val="90000"/>
              </a:lnSpc>
              <a:buClr>
                <a:srgbClr val="FF0000"/>
              </a:buClr>
              <a:buFont typeface="Wingdings" panose="05000000000000000000" pitchFamily="2" charset="2"/>
              <a:buChar char="§"/>
            </a:pPr>
            <a:r>
              <a:rPr lang="fa-IR" altLang="fa-IR" sz="1800" b="1" dirty="0">
                <a:effectLst/>
                <a:cs typeface="B Nazanin" panose="00000400000000000000" pitchFamily="2" charset="-78"/>
              </a:rPr>
              <a:t>رسالت و اهداف سازمان</a:t>
            </a:r>
            <a:r>
              <a:rPr lang="en-US" altLang="fa-IR" sz="1800" b="1" dirty="0">
                <a:effectLst/>
                <a:cs typeface="B Nazanin" panose="00000400000000000000" pitchFamily="2" charset="-78"/>
              </a:rPr>
              <a:t> </a:t>
            </a:r>
            <a:r>
              <a:rPr lang="fa-IR" altLang="fa-IR" sz="1800" b="1" dirty="0">
                <a:effectLst/>
                <a:cs typeface="B Nazanin" panose="00000400000000000000" pitchFamily="2" charset="-78"/>
              </a:rPr>
              <a:t>را بازبینی کنید.</a:t>
            </a:r>
          </a:p>
          <a:p>
            <a:pPr algn="just">
              <a:lnSpc>
                <a:spcPct val="90000"/>
              </a:lnSpc>
              <a:buClr>
                <a:srgbClr val="FF0000"/>
              </a:buClr>
              <a:buFont typeface="Wingdings" panose="05000000000000000000" pitchFamily="2" charset="2"/>
              <a:buChar char="§"/>
            </a:pPr>
            <a:endParaRPr lang="fa-IR" altLang="fa-IR" sz="1800" b="1" dirty="0">
              <a:effectLst/>
              <a:cs typeface="B Nazanin" panose="00000400000000000000" pitchFamily="2" charset="-78"/>
            </a:endParaRPr>
          </a:p>
          <a:p>
            <a:pPr algn="just">
              <a:lnSpc>
                <a:spcPct val="90000"/>
              </a:lnSpc>
              <a:buClr>
                <a:srgbClr val="FF0000"/>
              </a:buClr>
              <a:buFont typeface="Wingdings" panose="05000000000000000000" pitchFamily="2" charset="2"/>
              <a:buChar char="§"/>
            </a:pPr>
            <a:endParaRPr lang="fa-IR" altLang="fa-IR" sz="1800" b="1" dirty="0">
              <a:effectLst/>
              <a:cs typeface="B Nazanin" panose="00000400000000000000" pitchFamily="2" charset="-78"/>
            </a:endParaRPr>
          </a:p>
          <a:p>
            <a:pPr algn="just">
              <a:lnSpc>
                <a:spcPct val="90000"/>
              </a:lnSpc>
              <a:buClr>
                <a:srgbClr val="FF0000"/>
              </a:buClr>
              <a:buFont typeface="Wingdings" panose="05000000000000000000" pitchFamily="2" charset="2"/>
              <a:buChar char="§"/>
            </a:pPr>
            <a:r>
              <a:rPr lang="fa-IR" altLang="fa-IR" sz="1800" b="1" dirty="0">
                <a:effectLst/>
                <a:cs typeface="B Nazanin" panose="00000400000000000000" pitchFamily="2" charset="-78"/>
              </a:rPr>
              <a:t>در مورد نتایجی که می خواهید به آن نایل شوید، تصمیم گیری نمایید.</a:t>
            </a:r>
          </a:p>
          <a:p>
            <a:pPr marL="0" indent="0" algn="just">
              <a:lnSpc>
                <a:spcPct val="90000"/>
              </a:lnSpc>
              <a:buClr>
                <a:srgbClr val="FF0000"/>
              </a:buClr>
              <a:buNone/>
            </a:pPr>
            <a:endParaRPr lang="fa-IR" altLang="fa-IR" sz="1800" b="1" dirty="0">
              <a:effectLst/>
              <a:cs typeface="B Nazanin" panose="00000400000000000000" pitchFamily="2" charset="-78"/>
            </a:endParaRPr>
          </a:p>
          <a:p>
            <a:pPr marL="0" indent="0" algn="just">
              <a:lnSpc>
                <a:spcPct val="90000"/>
              </a:lnSpc>
              <a:buClr>
                <a:srgbClr val="FF0000"/>
              </a:buClr>
              <a:buNone/>
            </a:pPr>
            <a:endParaRPr lang="fa-IR" altLang="fa-IR" sz="1800" b="1" dirty="0">
              <a:effectLst/>
              <a:cs typeface="B Nazanin" panose="00000400000000000000" pitchFamily="2" charset="-78"/>
            </a:endParaRPr>
          </a:p>
          <a:p>
            <a:pPr algn="just">
              <a:lnSpc>
                <a:spcPct val="90000"/>
              </a:lnSpc>
              <a:buClr>
                <a:srgbClr val="FF0000"/>
              </a:buClr>
              <a:buFont typeface="Wingdings" panose="05000000000000000000" pitchFamily="2" charset="2"/>
              <a:buChar char="§"/>
            </a:pPr>
            <a:r>
              <a:rPr lang="fa-IR" altLang="fa-IR" sz="1800" b="1" dirty="0">
                <a:effectLst/>
                <a:cs typeface="B Nazanin" panose="00000400000000000000" pitchFamily="2" charset="-78"/>
              </a:rPr>
              <a:t>برای نیل به نتایج، چارچوب زمانی تعیین کنید.</a:t>
            </a:r>
          </a:p>
          <a:p>
            <a:pPr algn="just">
              <a:lnSpc>
                <a:spcPct val="90000"/>
              </a:lnSpc>
              <a:buClr>
                <a:srgbClr val="FF0000"/>
              </a:buClr>
              <a:buFont typeface="Wingdings" panose="05000000000000000000" pitchFamily="2" charset="2"/>
              <a:buChar char="§"/>
            </a:pPr>
            <a:endParaRPr lang="fa-IR" altLang="fa-IR" sz="1800" b="1" dirty="0">
              <a:effectLst/>
              <a:cs typeface="B Nazanin" panose="00000400000000000000" pitchFamily="2" charset="-78"/>
            </a:endParaRPr>
          </a:p>
          <a:p>
            <a:pPr algn="just">
              <a:lnSpc>
                <a:spcPct val="90000"/>
              </a:lnSpc>
              <a:buClr>
                <a:srgbClr val="FF0000"/>
              </a:buClr>
              <a:buFont typeface="Wingdings" panose="05000000000000000000" pitchFamily="2" charset="2"/>
              <a:buChar char="§"/>
            </a:pPr>
            <a:endParaRPr lang="fa-IR" altLang="fa-IR" sz="1800" b="1" dirty="0">
              <a:effectLst/>
              <a:cs typeface="B Nazanin" panose="00000400000000000000" pitchFamily="2" charset="-78"/>
            </a:endParaRPr>
          </a:p>
          <a:p>
            <a:pPr algn="just">
              <a:lnSpc>
                <a:spcPct val="90000"/>
              </a:lnSpc>
              <a:buClr>
                <a:srgbClr val="FF0000"/>
              </a:buClr>
              <a:buFont typeface="Wingdings" panose="05000000000000000000" pitchFamily="2" charset="2"/>
              <a:buChar char="§"/>
            </a:pPr>
            <a:r>
              <a:rPr lang="fa-IR" altLang="fa-IR" sz="1800" b="1" dirty="0">
                <a:effectLst/>
                <a:cs typeface="B Nazanin" panose="00000400000000000000" pitchFamily="2" charset="-78"/>
              </a:rPr>
              <a:t>چارچوبی برای پاسخگویی تعریف کنید.</a:t>
            </a:r>
          </a:p>
        </p:txBody>
      </p:sp>
    </p:spTree>
    <p:extLst>
      <p:ext uri="{BB962C8B-B14F-4D97-AF65-F5344CB8AC3E}">
        <p14:creationId xmlns:p14="http://schemas.microsoft.com/office/powerpoint/2010/main" val="4163636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1991114" y="653141"/>
            <a:ext cx="8209772" cy="793103"/>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گام ششم :تدوین استراتژیهای سازمان</a:t>
            </a:r>
            <a:endParaRPr lang="en-US" altLang="fa-IR" sz="24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0000"/>
              </a:lnSpc>
              <a:buClr>
                <a:srgbClr val="FF0000"/>
              </a:buClr>
              <a:buNone/>
            </a:pPr>
            <a:endParaRPr lang="fa-IR" altLang="fa-IR" sz="1800" b="1" dirty="0">
              <a:effectLst/>
              <a:cs typeface="B Nazanin" panose="00000400000000000000" pitchFamily="2" charset="-78"/>
            </a:endParaRPr>
          </a:p>
          <a:p>
            <a:pPr marL="609600" indent="-609600" algn="just">
              <a:lnSpc>
                <a:spcPct val="100000"/>
              </a:lnSpc>
            </a:pPr>
            <a:r>
              <a:rPr lang="fa-IR" altLang="fa-IR" sz="1800" b="1" i="1" dirty="0">
                <a:solidFill>
                  <a:srgbClr val="FF3300"/>
                </a:solidFill>
                <a:effectLst/>
              </a:rPr>
              <a:t>یکی از مراحل مهم برنامه ریزی استراتژیک است که نیاز به دقت بالایی دارد</a:t>
            </a:r>
            <a:r>
              <a:rPr lang="fa-IR" altLang="fa-IR" sz="1800" b="1" i="1" dirty="0" smtClean="0">
                <a:solidFill>
                  <a:srgbClr val="FF3300"/>
                </a:solidFill>
                <a:effectLst/>
              </a:rPr>
              <a:t>.</a:t>
            </a:r>
          </a:p>
          <a:p>
            <a:pPr marL="0" indent="0" algn="just">
              <a:lnSpc>
                <a:spcPct val="100000"/>
              </a:lnSpc>
              <a:buNone/>
            </a:pPr>
            <a:endParaRPr lang="fa-IR" altLang="fa-IR" sz="1800" b="1" i="1" dirty="0">
              <a:solidFill>
                <a:srgbClr val="FF3300"/>
              </a:solidFill>
              <a:effectLst/>
            </a:endParaRPr>
          </a:p>
          <a:p>
            <a:pPr marL="609600" indent="-609600" algn="just">
              <a:lnSpc>
                <a:spcPct val="100000"/>
              </a:lnSpc>
            </a:pPr>
            <a:r>
              <a:rPr lang="fa-IR" altLang="fa-IR" sz="1800" b="1" i="1" dirty="0">
                <a:solidFill>
                  <a:srgbClr val="FF3300"/>
                </a:solidFill>
                <a:effectLst/>
              </a:rPr>
              <a:t>هنگام انتخاب هر استراتژی به سوالات زیر باید پاسخ گفت:</a:t>
            </a:r>
          </a:p>
          <a:p>
            <a:pPr marL="0" indent="0" algn="just">
              <a:lnSpc>
                <a:spcPct val="100000"/>
              </a:lnSpc>
              <a:buNone/>
            </a:pPr>
            <a:r>
              <a:rPr lang="fa-IR" altLang="fa-IR" sz="1800" b="1" dirty="0">
                <a:effectLst/>
              </a:rPr>
              <a:t>تاثیر استراتژی براهداف،مقاصد ونتایج مطلوبی که سازمان تعقیب می کند،چگونه است؟</a:t>
            </a:r>
          </a:p>
          <a:p>
            <a:pPr marL="0" indent="0" algn="just">
              <a:lnSpc>
                <a:spcPct val="100000"/>
              </a:lnSpc>
              <a:buNone/>
            </a:pPr>
            <a:r>
              <a:rPr lang="fa-IR" altLang="fa-IR" sz="1800" b="1" dirty="0">
                <a:effectLst/>
              </a:rPr>
              <a:t>کاربرد استراتژی چه هزینه هایی را در بر دارد؟</a:t>
            </a:r>
          </a:p>
          <a:p>
            <a:pPr marL="0" indent="0" algn="just">
              <a:lnSpc>
                <a:spcPct val="100000"/>
              </a:lnSpc>
              <a:buNone/>
            </a:pPr>
            <a:r>
              <a:rPr lang="fa-IR" altLang="fa-IR" sz="1800" b="1" dirty="0">
                <a:effectLst/>
              </a:rPr>
              <a:t>مزایای استفاده از استراتژی چیست؟</a:t>
            </a:r>
          </a:p>
          <a:p>
            <a:pPr marL="0" indent="0" algn="just">
              <a:lnSpc>
                <a:spcPct val="100000"/>
              </a:lnSpc>
              <a:buNone/>
            </a:pPr>
            <a:r>
              <a:rPr lang="fa-IR" altLang="fa-IR" sz="1800" b="1" dirty="0">
                <a:effectLst/>
              </a:rPr>
              <a:t>آیا سازمان مجاز به استفاده از هر استراتژی است؟</a:t>
            </a:r>
          </a:p>
          <a:p>
            <a:pPr marL="0" indent="0" algn="just">
              <a:lnSpc>
                <a:spcPct val="100000"/>
              </a:lnSpc>
              <a:buNone/>
            </a:pPr>
            <a:r>
              <a:rPr lang="fa-IR" altLang="fa-IR" sz="1800" b="1" dirty="0">
                <a:effectLst/>
              </a:rPr>
              <a:t>پیش بینی نتایج اجرای استراتژی چگونه است؟</a:t>
            </a:r>
          </a:p>
          <a:p>
            <a:pPr marL="0" indent="0" algn="just">
              <a:lnSpc>
                <a:spcPct val="100000"/>
              </a:lnSpc>
              <a:buNone/>
            </a:pPr>
            <a:r>
              <a:rPr lang="fa-IR" altLang="fa-IR" sz="1800" b="1" dirty="0">
                <a:effectLst/>
              </a:rPr>
              <a:t>آیا بکارگیری استراتژی در تئوری و عمل روشن و واضح است؟</a:t>
            </a:r>
          </a:p>
          <a:p>
            <a:pPr marL="0" indent="0" algn="just">
              <a:lnSpc>
                <a:spcPct val="100000"/>
              </a:lnSpc>
              <a:buNone/>
            </a:pPr>
            <a:r>
              <a:rPr lang="fa-IR" altLang="fa-IR" sz="1800" b="1" dirty="0">
                <a:effectLst/>
              </a:rPr>
              <a:t>آیا استراتژی از فرصت های محیطی و درونی بهره برداری کامل می کند؟</a:t>
            </a:r>
          </a:p>
          <a:p>
            <a:pPr marL="0" indent="0" algn="just">
              <a:lnSpc>
                <a:spcPct val="100000"/>
              </a:lnSpc>
              <a:buNone/>
            </a:pPr>
            <a:r>
              <a:rPr lang="fa-IR" altLang="fa-IR" sz="1800" b="1" dirty="0">
                <a:effectLst/>
              </a:rPr>
              <a:t>آیا استراتژی با وضعیت منابع سازمان در حال وآینده سازگاری دارد؟</a:t>
            </a:r>
          </a:p>
          <a:p>
            <a:pPr marL="0" indent="0" algn="just">
              <a:lnSpc>
                <a:spcPct val="90000"/>
              </a:lnSpc>
              <a:buClr>
                <a:srgbClr val="FF0000"/>
              </a:buClr>
              <a:buNone/>
            </a:pPr>
            <a:endParaRPr lang="fa-IR" altLang="fa-IR" sz="1800" b="1" dirty="0">
              <a:effectLst/>
              <a:cs typeface="B Nazanin" panose="00000400000000000000" pitchFamily="2" charset="-78"/>
            </a:endParaRPr>
          </a:p>
        </p:txBody>
      </p:sp>
    </p:spTree>
    <p:extLst>
      <p:ext uri="{BB962C8B-B14F-4D97-AF65-F5344CB8AC3E}">
        <p14:creationId xmlns:p14="http://schemas.microsoft.com/office/powerpoint/2010/main" val="1747080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1991114" y="653141"/>
            <a:ext cx="8209772" cy="793103"/>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گام ششم :تدوین استراتژیهای سازمان</a:t>
            </a:r>
            <a:endParaRPr lang="en-US" altLang="fa-IR" sz="24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endParaRPr lang="fa-IR" altLang="fa-IR" sz="1800" b="1" i="1" dirty="0">
              <a:solidFill>
                <a:srgbClr val="FF3300"/>
              </a:solidFill>
              <a:effectLst/>
            </a:endParaRPr>
          </a:p>
          <a:p>
            <a:pPr marL="609600" indent="-609600" algn="just">
              <a:lnSpc>
                <a:spcPct val="100000"/>
              </a:lnSpc>
            </a:pPr>
            <a:r>
              <a:rPr lang="fa-IR" altLang="fa-IR" sz="2000" b="1" i="1" dirty="0">
                <a:solidFill>
                  <a:srgbClr val="FF3300"/>
                </a:solidFill>
                <a:effectLst/>
              </a:rPr>
              <a:t>هنگام انتخاب هر استراتژی به سوالات زیر باید پاسخ گفت:</a:t>
            </a:r>
          </a:p>
          <a:p>
            <a:pPr marL="0" indent="0" algn="just">
              <a:lnSpc>
                <a:spcPct val="100000"/>
              </a:lnSpc>
              <a:buNone/>
            </a:pPr>
            <a:endParaRPr lang="fa-IR" altLang="fa-IR" sz="1800" b="1" i="1" dirty="0">
              <a:solidFill>
                <a:srgbClr val="FF3300"/>
              </a:solidFill>
              <a:effectLst/>
            </a:endParaRPr>
          </a:p>
          <a:p>
            <a:pPr marL="0" indent="0">
              <a:lnSpc>
                <a:spcPct val="150000"/>
              </a:lnSpc>
              <a:buNone/>
            </a:pPr>
            <a:r>
              <a:rPr lang="fa-IR" altLang="fa-IR" sz="1800" b="1" dirty="0">
                <a:effectLst/>
              </a:rPr>
              <a:t>آیا شرایط عمده و برنامه و سیاست های عمده ای که از استراژی منتج می شوند، بطور درونی همبستگی دارند؟آیا میزان ریسک مورد قبول توسط برنامه ریزان مشخص شده است؟</a:t>
            </a:r>
          </a:p>
          <a:p>
            <a:pPr marL="0" indent="0">
              <a:lnSpc>
                <a:spcPct val="150000"/>
              </a:lnSpc>
              <a:buNone/>
            </a:pPr>
            <a:r>
              <a:rPr lang="fa-IR" altLang="fa-IR" sz="1800" b="1" dirty="0">
                <a:effectLst/>
              </a:rPr>
              <a:t>آیا استراتژی با معیارهای مورد قبول عامه، متناسب می باشد؟</a:t>
            </a:r>
          </a:p>
          <a:p>
            <a:pPr marL="0" indent="0">
              <a:lnSpc>
                <a:spcPct val="150000"/>
              </a:lnSpc>
              <a:buNone/>
            </a:pPr>
            <a:r>
              <a:rPr lang="fa-IR" altLang="fa-IR" sz="1800" b="1" dirty="0">
                <a:effectLst/>
              </a:rPr>
              <a:t>آیا استراتژی محرک کوشش وتعهد سازمانی محسوب می شود؟</a:t>
            </a:r>
          </a:p>
          <a:p>
            <a:pPr marL="0" indent="0">
              <a:lnSpc>
                <a:spcPct val="150000"/>
              </a:lnSpc>
              <a:buNone/>
            </a:pPr>
            <a:r>
              <a:rPr lang="fa-IR" altLang="fa-IR" sz="1800" b="1" dirty="0">
                <a:effectLst/>
              </a:rPr>
              <a:t>آیا خواسته های اولیه برنامه ریزان در مورد بازارها و تقسیمات آن در انتخاب استراتژی مورد توجه قرار گرفته است؟</a:t>
            </a:r>
          </a:p>
          <a:p>
            <a:pPr marL="0" indent="0" algn="just">
              <a:lnSpc>
                <a:spcPct val="100000"/>
              </a:lnSpc>
              <a:buNone/>
            </a:pPr>
            <a:endParaRPr lang="fa-IR" altLang="fa-IR" sz="1800" b="1" i="1" dirty="0">
              <a:solidFill>
                <a:srgbClr val="FF3300"/>
              </a:solidFill>
              <a:effectLst/>
            </a:endParaRPr>
          </a:p>
          <a:p>
            <a:pPr marL="0" indent="0" algn="just">
              <a:lnSpc>
                <a:spcPct val="90000"/>
              </a:lnSpc>
              <a:buClr>
                <a:srgbClr val="FF0000"/>
              </a:buClr>
              <a:buNone/>
            </a:pPr>
            <a:endParaRPr lang="fa-IR" altLang="fa-IR" sz="1800" b="1" dirty="0">
              <a:effectLst/>
              <a:cs typeface="B Nazanin" panose="00000400000000000000" pitchFamily="2" charset="-78"/>
            </a:endParaRPr>
          </a:p>
        </p:txBody>
      </p:sp>
    </p:spTree>
    <p:extLst>
      <p:ext uri="{BB962C8B-B14F-4D97-AF65-F5344CB8AC3E}">
        <p14:creationId xmlns:p14="http://schemas.microsoft.com/office/powerpoint/2010/main" val="2359450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2118048" y="653141"/>
            <a:ext cx="8082837" cy="793103"/>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گام هفتم : انتخاب شاخص های سنجش و پایش عملکرد سازمان</a:t>
            </a:r>
            <a:endParaRPr lang="en-US" altLang="fa-IR" sz="24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pPr>
            <a:endParaRPr lang="fa-IR" altLang="fa-IR" sz="1800" b="1" dirty="0">
              <a:effectLst/>
            </a:endParaRPr>
          </a:p>
          <a:p>
            <a:pPr>
              <a:buClr>
                <a:srgbClr val="FF0000"/>
              </a:buClr>
            </a:pPr>
            <a:r>
              <a:rPr lang="fa-IR" altLang="fa-IR" sz="1800" b="1" dirty="0">
                <a:effectLst/>
              </a:rPr>
              <a:t>شاخص سنجش پیشرفت برنامه ها، ضروری است.</a:t>
            </a:r>
          </a:p>
          <a:p>
            <a:pPr marL="0" indent="0">
              <a:buClr>
                <a:srgbClr val="FF0000"/>
              </a:buClr>
              <a:buNone/>
            </a:pPr>
            <a:endParaRPr lang="fa-IR" altLang="fa-IR" sz="1800" b="1" dirty="0">
              <a:effectLst/>
            </a:endParaRPr>
          </a:p>
          <a:p>
            <a:pPr>
              <a:buClr>
                <a:srgbClr val="FF0000"/>
              </a:buClr>
            </a:pPr>
            <a:r>
              <a:rPr lang="fa-IR" altLang="fa-IR" sz="1800" b="1" dirty="0">
                <a:effectLst/>
              </a:rPr>
              <a:t>مشکل ترین و مهم ترین بعد فرایند برنامه ریزی استراتژیک است.</a:t>
            </a:r>
          </a:p>
          <a:p>
            <a:pPr>
              <a:buClr>
                <a:srgbClr val="FF0000"/>
              </a:buClr>
            </a:pPr>
            <a:endParaRPr lang="fa-IR" altLang="fa-IR" sz="1800" b="1" dirty="0">
              <a:effectLst/>
            </a:endParaRPr>
          </a:p>
          <a:p>
            <a:pPr>
              <a:buClr>
                <a:srgbClr val="FF0000"/>
              </a:buClr>
            </a:pPr>
            <a:r>
              <a:rPr lang="fa-IR" altLang="fa-IR" sz="1800" b="1" dirty="0">
                <a:effectLst/>
              </a:rPr>
              <a:t>کیفیت خدمات را افزایش می دهد.</a:t>
            </a:r>
          </a:p>
          <a:p>
            <a:pPr>
              <a:buClr>
                <a:srgbClr val="FF0000"/>
              </a:buClr>
            </a:pPr>
            <a:endParaRPr lang="fa-IR" altLang="fa-IR" sz="1800" b="1" dirty="0">
              <a:effectLst/>
            </a:endParaRPr>
          </a:p>
          <a:p>
            <a:pPr>
              <a:buClr>
                <a:srgbClr val="FF0000"/>
              </a:buClr>
            </a:pPr>
            <a:r>
              <a:rPr lang="fa-IR" altLang="fa-IR" sz="1800" b="1" dirty="0">
                <a:effectLst/>
              </a:rPr>
              <a:t>مدیران را از نیازهای جمعیت وسطح رضایت آگاه می سازد.</a:t>
            </a:r>
          </a:p>
          <a:p>
            <a:pPr>
              <a:buClr>
                <a:srgbClr val="FF0000"/>
              </a:buClr>
            </a:pPr>
            <a:endParaRPr lang="fa-IR" altLang="fa-IR" sz="1800" b="1" dirty="0">
              <a:effectLst/>
            </a:endParaRPr>
          </a:p>
          <a:p>
            <a:pPr>
              <a:buClr>
                <a:srgbClr val="FF0000"/>
              </a:buClr>
            </a:pPr>
            <a:r>
              <a:rPr lang="fa-IR" altLang="fa-IR" sz="1800" b="1" dirty="0">
                <a:effectLst/>
              </a:rPr>
              <a:t>فعالیت های لازم را برای بهبود کیفیت خدمات و کاهش هزینه ها را شناسائی می کند.</a:t>
            </a:r>
          </a:p>
          <a:p>
            <a:pPr>
              <a:buClr>
                <a:srgbClr val="FF0000"/>
              </a:buClr>
            </a:pPr>
            <a:endParaRPr lang="fa-IR" altLang="fa-IR" sz="1800" b="1" dirty="0">
              <a:effectLst/>
            </a:endParaRPr>
          </a:p>
          <a:p>
            <a:pPr>
              <a:buClr>
                <a:srgbClr val="FF0000"/>
              </a:buClr>
            </a:pPr>
            <a:r>
              <a:rPr lang="fa-IR" altLang="fa-IR" sz="1800" b="1" dirty="0">
                <a:effectLst/>
              </a:rPr>
              <a:t>مدیران با سنجش، نتایج حاصل از برنامه را با نتایج مورد انتظارمقایسه می نمایند.</a:t>
            </a:r>
          </a:p>
          <a:p>
            <a:pPr>
              <a:buClr>
                <a:srgbClr val="FF0000"/>
              </a:buClr>
            </a:pPr>
            <a:endParaRPr lang="en-US" altLang="fa-IR" sz="1800" b="1" dirty="0">
              <a:effectLst/>
            </a:endParaRPr>
          </a:p>
          <a:p>
            <a:pPr marL="0" indent="0" algn="just">
              <a:lnSpc>
                <a:spcPct val="90000"/>
              </a:lnSpc>
              <a:buClr>
                <a:srgbClr val="FF0000"/>
              </a:buClr>
              <a:buNone/>
            </a:pPr>
            <a:endParaRPr lang="fa-IR" altLang="fa-IR" sz="1800" b="1" dirty="0">
              <a:effectLst/>
              <a:cs typeface="B Nazanin" panose="00000400000000000000" pitchFamily="2" charset="-78"/>
            </a:endParaRPr>
          </a:p>
        </p:txBody>
      </p:sp>
    </p:spTree>
    <p:extLst>
      <p:ext uri="{BB962C8B-B14F-4D97-AF65-F5344CB8AC3E}">
        <p14:creationId xmlns:p14="http://schemas.microsoft.com/office/powerpoint/2010/main" val="3101860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2118048" y="653141"/>
            <a:ext cx="8082837" cy="793103"/>
          </a:xfrm>
          <a:solidFill>
            <a:schemeClr val="accent5">
              <a:lumMod val="20000"/>
              <a:lumOff val="80000"/>
            </a:schemeClr>
          </a:solidFill>
          <a:ln w="57150" cmpd="thickThin">
            <a:solidFill>
              <a:srgbClr val="0000FF"/>
            </a:solidFill>
            <a:miter lim="800000"/>
            <a:headEnd/>
            <a:tailEnd/>
          </a:ln>
        </p:spPr>
        <p:txBody>
          <a:bodyPr>
            <a:normAutofit/>
          </a:bodyPr>
          <a:lstStyle/>
          <a:p>
            <a:pPr algn="ctr"/>
            <a:r>
              <a:rPr lang="fa-IR" altLang="fa-IR" sz="2400" b="1" i="1" dirty="0">
                <a:solidFill>
                  <a:srgbClr val="FF3300"/>
                </a:solidFill>
                <a:cs typeface="B Titr" panose="00000700000000000000" pitchFamily="2" charset="-78"/>
              </a:rPr>
              <a:t>گام هفتم : انتخاب شاخص های سنجش و پایش عملکرد سازمان</a:t>
            </a:r>
            <a:endParaRPr lang="en-US" altLang="fa-IR" sz="24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pPr>
            <a:endParaRPr lang="fa-IR" altLang="fa-IR" sz="2000" b="1" i="1" dirty="0">
              <a:solidFill>
                <a:srgbClr val="0000FF"/>
              </a:solidFill>
              <a:effectLst/>
            </a:endParaRPr>
          </a:p>
          <a:p>
            <a:pPr>
              <a:buClr>
                <a:srgbClr val="FF0000"/>
              </a:buClr>
            </a:pPr>
            <a:r>
              <a:rPr lang="fa-IR" altLang="fa-IR" sz="2000" b="1" i="1" dirty="0">
                <a:effectLst/>
              </a:rPr>
              <a:t>شاخص داده یا ورودی.</a:t>
            </a:r>
          </a:p>
          <a:p>
            <a:pPr marL="0" indent="0">
              <a:buClr>
                <a:srgbClr val="FF0000"/>
              </a:buClr>
              <a:buNone/>
            </a:pPr>
            <a:endParaRPr lang="fa-IR" altLang="fa-IR" sz="2000" b="1" i="1" dirty="0">
              <a:effectLst/>
            </a:endParaRPr>
          </a:p>
          <a:p>
            <a:pPr>
              <a:buClr>
                <a:srgbClr val="FF0000"/>
              </a:buClr>
            </a:pPr>
            <a:r>
              <a:rPr lang="fa-IR" altLang="fa-IR" sz="2000" b="1" i="1" dirty="0">
                <a:effectLst/>
              </a:rPr>
              <a:t>شاخص ستانده یا خروجی.</a:t>
            </a:r>
          </a:p>
          <a:p>
            <a:pPr>
              <a:buClr>
                <a:srgbClr val="FF0000"/>
              </a:buClr>
            </a:pPr>
            <a:endParaRPr lang="fa-IR" altLang="fa-IR" sz="2000" b="1" i="1" dirty="0">
              <a:effectLst/>
            </a:endParaRPr>
          </a:p>
          <a:p>
            <a:pPr>
              <a:buClr>
                <a:srgbClr val="FF0000"/>
              </a:buClr>
            </a:pPr>
            <a:r>
              <a:rPr lang="fa-IR" altLang="fa-IR" sz="2000" b="1" i="1" dirty="0">
                <a:effectLst/>
              </a:rPr>
              <a:t>شاخص نتیجه.</a:t>
            </a:r>
          </a:p>
          <a:p>
            <a:pPr>
              <a:buClr>
                <a:srgbClr val="FF0000"/>
              </a:buClr>
            </a:pPr>
            <a:endParaRPr lang="fa-IR" altLang="fa-IR" sz="2000" b="1" i="1" dirty="0">
              <a:effectLst/>
            </a:endParaRPr>
          </a:p>
          <a:p>
            <a:pPr>
              <a:buClr>
                <a:srgbClr val="FF0000"/>
              </a:buClr>
            </a:pPr>
            <a:r>
              <a:rPr lang="fa-IR" altLang="fa-IR" sz="2000" b="1" i="1" dirty="0">
                <a:effectLst/>
              </a:rPr>
              <a:t>شاخص کارآیی.</a:t>
            </a:r>
          </a:p>
          <a:p>
            <a:pPr>
              <a:buClr>
                <a:srgbClr val="FF0000"/>
              </a:buClr>
            </a:pPr>
            <a:endParaRPr lang="fa-IR" altLang="fa-IR" sz="2000" b="1" i="1" dirty="0">
              <a:effectLst/>
            </a:endParaRPr>
          </a:p>
          <a:p>
            <a:pPr>
              <a:buClr>
                <a:srgbClr val="FF0000"/>
              </a:buClr>
            </a:pPr>
            <a:r>
              <a:rPr lang="fa-IR" altLang="fa-IR" sz="2000" b="1" i="1" dirty="0">
                <a:effectLst/>
              </a:rPr>
              <a:t>شاخص کیفیت.</a:t>
            </a:r>
            <a:endParaRPr lang="en-US" altLang="fa-IR" sz="2000" b="1" i="1" dirty="0">
              <a:effectLst/>
            </a:endParaRPr>
          </a:p>
          <a:p>
            <a:pPr marL="0" indent="0" algn="just">
              <a:lnSpc>
                <a:spcPct val="90000"/>
              </a:lnSpc>
              <a:buClr>
                <a:srgbClr val="FF0000"/>
              </a:buClr>
              <a:buNone/>
            </a:pPr>
            <a:endParaRPr lang="fa-IR" altLang="fa-IR" sz="2000" b="1" dirty="0">
              <a:effectLst/>
              <a:cs typeface="B Nazanin" panose="00000400000000000000" pitchFamily="2" charset="-78"/>
            </a:endParaRPr>
          </a:p>
        </p:txBody>
      </p:sp>
    </p:spTree>
    <p:extLst>
      <p:ext uri="{BB962C8B-B14F-4D97-AF65-F5344CB8AC3E}">
        <p14:creationId xmlns:p14="http://schemas.microsoft.com/office/powerpoint/2010/main" val="920502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2118048" y="653141"/>
            <a:ext cx="8082837" cy="793103"/>
          </a:xfrm>
          <a:solidFill>
            <a:schemeClr val="accent5">
              <a:lumMod val="20000"/>
              <a:lumOff val="80000"/>
            </a:schemeClr>
          </a:solidFill>
          <a:ln w="57150" cmpd="thickThin">
            <a:solidFill>
              <a:srgbClr val="0000FF"/>
            </a:solidFill>
            <a:miter lim="800000"/>
            <a:headEnd/>
            <a:tailEnd/>
          </a:ln>
        </p:spPr>
        <p:txBody>
          <a:bodyPr>
            <a:normAutofit/>
          </a:bodyPr>
          <a:lstStyle/>
          <a:p>
            <a:pPr algn="ctr" rtl="1"/>
            <a:r>
              <a:rPr lang="fa-IR" altLang="fa-IR" sz="2400" b="1" i="1" dirty="0">
                <a:solidFill>
                  <a:srgbClr val="FF3300"/>
                </a:solidFill>
                <a:cs typeface="B Titr" panose="00000700000000000000" pitchFamily="2" charset="-78"/>
              </a:rPr>
              <a:t>مدل انتخاب استراتژی </a:t>
            </a:r>
            <a:r>
              <a:rPr lang="en-US" altLang="fa-IR" sz="2800" b="1" i="1" dirty="0">
                <a:solidFill>
                  <a:srgbClr val="FF3300"/>
                </a:solidFill>
              </a:rPr>
              <a:t>SWOT</a:t>
            </a:r>
            <a:endParaRPr lang="en-US" altLang="fa-IR" sz="2400" b="1" i="1" dirty="0">
              <a:solidFill>
                <a:srgbClr val="FF3300"/>
              </a:solidFill>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nSpc>
                <a:spcPct val="80000"/>
              </a:lnSpc>
              <a:buFontTx/>
              <a:buNone/>
            </a:pPr>
            <a:endParaRPr lang="en-US" altLang="fa-IR" sz="2000" b="1" i="1" dirty="0">
              <a:effectLst/>
              <a:cs typeface="B Nazanin" panose="00000400000000000000" pitchFamily="2" charset="-78"/>
            </a:endParaRPr>
          </a:p>
          <a:p>
            <a:pPr marL="609600" indent="-609600">
              <a:lnSpc>
                <a:spcPct val="80000"/>
              </a:lnSpc>
              <a:buFontTx/>
              <a:buNone/>
            </a:pPr>
            <a:r>
              <a:rPr lang="fa-IR" altLang="fa-IR" sz="2000" b="1" i="1" dirty="0">
                <a:effectLst/>
                <a:cs typeface="B Nazanin" panose="00000400000000000000" pitchFamily="2" charset="-78"/>
              </a:rPr>
              <a:t>محیط خارج و داخل سازمان شناسایی می شود ( عوامل تحت چهار عنوان دسته بندی می شوند).</a:t>
            </a:r>
          </a:p>
          <a:p>
            <a:pPr marL="609600" indent="-609600">
              <a:lnSpc>
                <a:spcPct val="80000"/>
              </a:lnSpc>
              <a:buFontTx/>
              <a:buChar char="-"/>
            </a:pPr>
            <a:endParaRPr lang="fa-IR" altLang="fa-IR" sz="2000" b="1" i="1" dirty="0">
              <a:effectLst/>
              <a:cs typeface="B Nazanin" panose="00000400000000000000" pitchFamily="2" charset="-78"/>
            </a:endParaRPr>
          </a:p>
          <a:p>
            <a:pPr marL="609600" indent="-609600">
              <a:lnSpc>
                <a:spcPct val="80000"/>
              </a:lnSpc>
              <a:buFontTx/>
              <a:buNone/>
            </a:pPr>
            <a:r>
              <a:rPr lang="fa-IR" altLang="fa-IR" sz="2000" b="1" i="1" dirty="0">
                <a:effectLst/>
                <a:cs typeface="B Nazanin" panose="00000400000000000000" pitchFamily="2" charset="-78"/>
              </a:rPr>
              <a:t>- </a:t>
            </a:r>
            <a:r>
              <a:rPr lang="fa-IR" altLang="fa-IR" sz="2000" b="1" i="1" dirty="0">
                <a:solidFill>
                  <a:srgbClr val="FF0000"/>
                </a:solidFill>
                <a:effectLst/>
                <a:cs typeface="B Nazanin" panose="00000400000000000000" pitchFamily="2" charset="-78"/>
              </a:rPr>
              <a:t>عوامل کلیدی از غیر کلیدی تمییز داده می شود.</a:t>
            </a:r>
          </a:p>
          <a:p>
            <a:pPr marL="609600" indent="-609600">
              <a:lnSpc>
                <a:spcPct val="80000"/>
              </a:lnSpc>
              <a:buFontTx/>
              <a:buChar char="-"/>
            </a:pPr>
            <a:endParaRPr lang="fa-IR" altLang="fa-IR" sz="2000" b="1" i="1" dirty="0">
              <a:effectLst/>
              <a:cs typeface="B Nazanin" panose="00000400000000000000" pitchFamily="2" charset="-78"/>
            </a:endParaRPr>
          </a:p>
          <a:p>
            <a:pPr marL="609600" indent="-609600">
              <a:lnSpc>
                <a:spcPct val="80000"/>
              </a:lnSpc>
              <a:buFontTx/>
              <a:buNone/>
            </a:pPr>
            <a:r>
              <a:rPr lang="fa-IR" altLang="fa-IR" sz="2000" b="1" i="1" dirty="0">
                <a:effectLst/>
                <a:cs typeface="B Nazanin" panose="00000400000000000000" pitchFamily="2" charset="-78"/>
              </a:rPr>
              <a:t>- این مدل چارچوب مفهومی برای تجزیه و تحلیل سیستماتیک عوامل و ارتباط آنها باهم ارایه می دهد.</a:t>
            </a:r>
          </a:p>
          <a:p>
            <a:pPr marL="609600" indent="-609600">
              <a:lnSpc>
                <a:spcPct val="80000"/>
              </a:lnSpc>
              <a:buFontTx/>
              <a:buNone/>
            </a:pPr>
            <a:endParaRPr lang="fa-IR" altLang="fa-IR" sz="2000" b="1" i="1" dirty="0">
              <a:effectLst/>
              <a:cs typeface="B Nazanin" panose="00000400000000000000" pitchFamily="2" charset="-78"/>
            </a:endParaRPr>
          </a:p>
          <a:p>
            <a:pPr marL="609600" indent="-609600">
              <a:lnSpc>
                <a:spcPct val="80000"/>
              </a:lnSpc>
              <a:buFontTx/>
              <a:buNone/>
            </a:pPr>
            <a:r>
              <a:rPr lang="fa-IR" altLang="fa-IR" sz="2000" b="1" i="1" dirty="0">
                <a:effectLst/>
                <a:cs typeface="B Nazanin" panose="00000400000000000000" pitchFamily="2" charset="-78"/>
              </a:rPr>
              <a:t>- </a:t>
            </a:r>
            <a:r>
              <a:rPr lang="fa-IR" altLang="fa-IR" sz="2000" b="1" i="1" dirty="0">
                <a:solidFill>
                  <a:srgbClr val="FF0000"/>
                </a:solidFill>
                <a:effectLst/>
                <a:cs typeface="B Nazanin" panose="00000400000000000000" pitchFamily="2" charset="-78"/>
              </a:rPr>
              <a:t>تشکیل ماتریس ارزیابی عوامل داخلی ( نقاط قوت و ضعف – نوشتن ضریب عوامل -  تعیین رتبه عوامل ).</a:t>
            </a:r>
          </a:p>
          <a:p>
            <a:pPr marL="609600" indent="-609600">
              <a:lnSpc>
                <a:spcPct val="80000"/>
              </a:lnSpc>
              <a:buFontTx/>
              <a:buChar char="-"/>
            </a:pPr>
            <a:endParaRPr lang="fa-IR" altLang="fa-IR" sz="2000" b="1" i="1" dirty="0">
              <a:effectLst/>
              <a:cs typeface="B Nazanin" panose="00000400000000000000" pitchFamily="2" charset="-78"/>
            </a:endParaRPr>
          </a:p>
          <a:p>
            <a:pPr marL="609600" indent="-609600">
              <a:lnSpc>
                <a:spcPct val="80000"/>
              </a:lnSpc>
              <a:buFontTx/>
              <a:buNone/>
            </a:pPr>
            <a:r>
              <a:rPr lang="fa-IR" altLang="fa-IR" sz="2000" b="1" i="1" dirty="0">
                <a:effectLst/>
                <a:cs typeface="B Nazanin" panose="00000400000000000000" pitchFamily="2" charset="-78"/>
              </a:rPr>
              <a:t>- تشکیل ماتریس ارزیابی عوامل خارجی ( فرصت ها و تهدیدها - نوشتن ضریب عوامل - تعیین رتبه عوامل ).</a:t>
            </a:r>
          </a:p>
          <a:p>
            <a:pPr marL="609600" indent="-609600">
              <a:lnSpc>
                <a:spcPct val="80000"/>
              </a:lnSpc>
              <a:buFontTx/>
              <a:buNone/>
            </a:pPr>
            <a:endParaRPr lang="fa-IR" altLang="fa-IR" sz="2000" b="1" i="1" dirty="0">
              <a:effectLst/>
              <a:cs typeface="B Nazanin" panose="00000400000000000000" pitchFamily="2" charset="-78"/>
            </a:endParaRPr>
          </a:p>
          <a:p>
            <a:pPr marL="609600" indent="-609600">
              <a:lnSpc>
                <a:spcPct val="80000"/>
              </a:lnSpc>
              <a:buFontTx/>
              <a:buNone/>
            </a:pPr>
            <a:r>
              <a:rPr lang="fa-IR" altLang="fa-IR" sz="2000" b="1" i="1" dirty="0">
                <a:effectLst/>
                <a:cs typeface="B Nazanin" panose="00000400000000000000" pitchFamily="2" charset="-78"/>
              </a:rPr>
              <a:t>- </a:t>
            </a:r>
            <a:r>
              <a:rPr lang="fa-IR" altLang="fa-IR" sz="2000" b="1" i="1" dirty="0">
                <a:solidFill>
                  <a:srgbClr val="FF0000"/>
                </a:solidFill>
                <a:effectLst/>
                <a:cs typeface="B Nazanin" panose="00000400000000000000" pitchFamily="2" charset="-78"/>
              </a:rPr>
              <a:t>تشکیل ماتریس </a:t>
            </a:r>
            <a:r>
              <a:rPr lang="en-US" altLang="fa-IR" sz="2000" b="1" i="1" u="sng" dirty="0">
                <a:solidFill>
                  <a:srgbClr val="FF0000"/>
                </a:solidFill>
                <a:effectLst/>
                <a:cs typeface="B Nazanin" panose="00000400000000000000" pitchFamily="2" charset="-78"/>
              </a:rPr>
              <a:t>swot</a:t>
            </a:r>
            <a:r>
              <a:rPr lang="fa-IR" altLang="fa-IR" sz="2000" b="1" i="1" dirty="0">
                <a:solidFill>
                  <a:srgbClr val="FF0000"/>
                </a:solidFill>
                <a:effectLst/>
                <a:cs typeface="B Nazanin" panose="00000400000000000000" pitchFamily="2" charset="-78"/>
              </a:rPr>
              <a:t>   ابزارمهم مدیران  برای انتخاب 4 گروه استراتژی  به صورت افقی و عمودی.</a:t>
            </a:r>
          </a:p>
          <a:p>
            <a:pPr marL="0" indent="0" algn="just">
              <a:lnSpc>
                <a:spcPct val="90000"/>
              </a:lnSpc>
              <a:buClr>
                <a:srgbClr val="FF0000"/>
              </a:buClr>
              <a:buNone/>
            </a:pPr>
            <a:endParaRPr lang="fa-IR" altLang="fa-IR" sz="2000" b="1" dirty="0">
              <a:effectLst/>
              <a:cs typeface="B Nazanin" panose="00000400000000000000" pitchFamily="2" charset="-78"/>
            </a:endParaRPr>
          </a:p>
        </p:txBody>
      </p:sp>
    </p:spTree>
    <p:extLst>
      <p:ext uri="{BB962C8B-B14F-4D97-AF65-F5344CB8AC3E}">
        <p14:creationId xmlns:p14="http://schemas.microsoft.com/office/powerpoint/2010/main" val="880744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2118048" y="653141"/>
            <a:ext cx="8082837" cy="793103"/>
          </a:xfrm>
          <a:solidFill>
            <a:schemeClr val="accent5">
              <a:lumMod val="20000"/>
              <a:lumOff val="80000"/>
            </a:schemeClr>
          </a:solidFill>
          <a:ln w="57150" cmpd="thickThin">
            <a:solidFill>
              <a:srgbClr val="0000FF"/>
            </a:solidFill>
            <a:miter lim="800000"/>
            <a:headEnd/>
            <a:tailEnd/>
          </a:ln>
        </p:spPr>
        <p:txBody>
          <a:bodyPr>
            <a:normAutofit/>
          </a:bodyPr>
          <a:lstStyle/>
          <a:p>
            <a:pPr algn="ctr" rtl="1"/>
            <a:r>
              <a:rPr lang="fa-IR" altLang="fa-IR" sz="2400" b="1" i="1" dirty="0">
                <a:solidFill>
                  <a:srgbClr val="FF3300"/>
                </a:solidFill>
                <a:cs typeface="B Titr" panose="00000700000000000000" pitchFamily="2" charset="-78"/>
              </a:rPr>
              <a:t>مدل انتخاب استراتژی </a:t>
            </a:r>
            <a:r>
              <a:rPr lang="en-US" altLang="fa-IR" sz="2800" b="1" i="1" dirty="0">
                <a:solidFill>
                  <a:srgbClr val="FF3300"/>
                </a:solidFill>
              </a:rPr>
              <a:t>SWOT</a:t>
            </a:r>
            <a:endParaRPr lang="en-US" altLang="fa-IR" sz="2400" b="1" i="1" dirty="0">
              <a:solidFill>
                <a:srgbClr val="FF3300"/>
              </a:solidFill>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90000"/>
              </a:lnSpc>
              <a:buClr>
                <a:srgbClr val="FF0000"/>
              </a:buClr>
              <a:buNone/>
            </a:pPr>
            <a:endParaRPr lang="en-US" altLang="fa-IR" sz="2000" b="1" dirty="0">
              <a:effectLst/>
              <a:cs typeface="B Nazanin" panose="00000400000000000000" pitchFamily="2" charset="-78"/>
            </a:endParaRPr>
          </a:p>
          <a:p>
            <a:pPr marL="609600" indent="-609600">
              <a:lnSpc>
                <a:spcPct val="80000"/>
              </a:lnSpc>
              <a:buFontTx/>
              <a:buNone/>
            </a:pPr>
            <a:r>
              <a:rPr lang="fa-IR" altLang="fa-IR" sz="2000" b="1" i="1" dirty="0">
                <a:effectLst/>
              </a:rPr>
              <a:t>- استراتژی های </a:t>
            </a:r>
            <a:r>
              <a:rPr lang="en-US" altLang="fa-IR" sz="2000" b="1" i="1" dirty="0">
                <a:solidFill>
                  <a:srgbClr val="FF0000"/>
                </a:solidFill>
                <a:effectLst/>
              </a:rPr>
              <a:t>so</a:t>
            </a:r>
            <a:r>
              <a:rPr lang="fa-IR" altLang="fa-IR" sz="2000" b="1" i="1" dirty="0">
                <a:effectLst/>
              </a:rPr>
              <a:t>   حالت بهره گیری از توانمندی ها و فرصت ها است.</a:t>
            </a:r>
          </a:p>
          <a:p>
            <a:pPr marL="609600" indent="-609600">
              <a:lnSpc>
                <a:spcPct val="80000"/>
              </a:lnSpc>
              <a:buFontTx/>
              <a:buNone/>
            </a:pPr>
            <a:endParaRPr lang="fa-IR" altLang="fa-IR" sz="2000" b="1" i="1" dirty="0">
              <a:effectLst/>
            </a:endParaRPr>
          </a:p>
          <a:p>
            <a:pPr marL="609600" indent="-609600">
              <a:lnSpc>
                <a:spcPct val="80000"/>
              </a:lnSpc>
              <a:buFontTx/>
              <a:buNone/>
            </a:pPr>
            <a:r>
              <a:rPr lang="fa-IR" altLang="fa-IR" sz="2000" b="1" i="1" dirty="0">
                <a:effectLst/>
              </a:rPr>
              <a:t>- استراتژی های </a:t>
            </a:r>
            <a:r>
              <a:rPr lang="en-US" altLang="fa-IR" sz="2000" b="1" i="1" dirty="0">
                <a:effectLst/>
              </a:rPr>
              <a:t>  </a:t>
            </a:r>
            <a:r>
              <a:rPr lang="en-US" altLang="fa-IR" sz="2000" b="1" i="1" dirty="0">
                <a:solidFill>
                  <a:srgbClr val="FF0000"/>
                </a:solidFill>
                <a:effectLst/>
              </a:rPr>
              <a:t>wo</a:t>
            </a:r>
            <a:r>
              <a:rPr lang="en-US" altLang="fa-IR" sz="2000" b="1" i="1" dirty="0">
                <a:effectLst/>
              </a:rPr>
              <a:t> </a:t>
            </a:r>
            <a:r>
              <a:rPr lang="fa-IR" altLang="fa-IR" sz="2000" b="1" i="1" dirty="0">
                <a:effectLst/>
              </a:rPr>
              <a:t>هدفش کاهش نقاط ضعف و افزایش فرصت هاست.</a:t>
            </a:r>
          </a:p>
          <a:p>
            <a:pPr marL="609600" indent="-609600">
              <a:lnSpc>
                <a:spcPct val="80000"/>
              </a:lnSpc>
              <a:buFontTx/>
              <a:buNone/>
            </a:pPr>
            <a:endParaRPr lang="fa-IR" altLang="fa-IR" sz="2000" b="1" i="1" dirty="0">
              <a:effectLst/>
            </a:endParaRPr>
          </a:p>
          <a:p>
            <a:pPr marL="609600" indent="-609600">
              <a:lnSpc>
                <a:spcPct val="80000"/>
              </a:lnSpc>
              <a:buFontTx/>
              <a:buNone/>
            </a:pPr>
            <a:r>
              <a:rPr lang="fa-IR" altLang="fa-IR" sz="2000" b="1" i="1" dirty="0">
                <a:effectLst/>
              </a:rPr>
              <a:t>- استراتژی های </a:t>
            </a:r>
            <a:r>
              <a:rPr lang="en-US" altLang="fa-IR" sz="2000" b="1" i="1" dirty="0">
                <a:effectLst/>
              </a:rPr>
              <a:t>    </a:t>
            </a:r>
            <a:r>
              <a:rPr lang="en-US" altLang="fa-IR" sz="2000" b="1" i="1" dirty="0" err="1">
                <a:solidFill>
                  <a:srgbClr val="FF0000"/>
                </a:solidFill>
                <a:effectLst/>
              </a:rPr>
              <a:t>st</a:t>
            </a:r>
            <a:r>
              <a:rPr lang="fa-IR" altLang="fa-IR" sz="2000" b="1" i="1" dirty="0">
                <a:effectLst/>
              </a:rPr>
              <a:t>سازمان در این حالت برای احتراز ازتهدید</a:t>
            </a:r>
            <a:r>
              <a:rPr lang="en-US" altLang="fa-IR" sz="2000" b="1" i="1" dirty="0">
                <a:effectLst/>
              </a:rPr>
              <a:t> </a:t>
            </a:r>
            <a:r>
              <a:rPr lang="fa-IR" altLang="fa-IR" sz="2000" b="1" i="1" dirty="0">
                <a:effectLst/>
              </a:rPr>
              <a:t>از</a:t>
            </a:r>
            <a:r>
              <a:rPr lang="en-US" altLang="fa-IR" sz="2000" b="1" i="1" dirty="0">
                <a:effectLst/>
              </a:rPr>
              <a:t> </a:t>
            </a:r>
            <a:r>
              <a:rPr lang="fa-IR" altLang="fa-IR" sz="2000" b="1" i="1" dirty="0">
                <a:effectLst/>
              </a:rPr>
              <a:t>نقاط قوت استفاده می نماید.</a:t>
            </a:r>
          </a:p>
          <a:p>
            <a:pPr marL="609600" indent="-609600">
              <a:lnSpc>
                <a:spcPct val="80000"/>
              </a:lnSpc>
              <a:buFontTx/>
              <a:buNone/>
            </a:pPr>
            <a:endParaRPr lang="fa-IR" altLang="fa-IR" sz="2000" b="1" i="1" dirty="0">
              <a:effectLst/>
            </a:endParaRPr>
          </a:p>
          <a:p>
            <a:pPr marL="609600" indent="-609600">
              <a:lnSpc>
                <a:spcPct val="80000"/>
              </a:lnSpc>
              <a:buFontTx/>
              <a:buNone/>
            </a:pPr>
            <a:r>
              <a:rPr lang="fa-IR" altLang="fa-IR" sz="2000" b="1" i="1" dirty="0">
                <a:effectLst/>
              </a:rPr>
              <a:t>- استراتژی های </a:t>
            </a:r>
            <a:r>
              <a:rPr lang="en-US" altLang="fa-IR" sz="2000" b="1" i="1" dirty="0" err="1">
                <a:solidFill>
                  <a:srgbClr val="FF0000"/>
                </a:solidFill>
                <a:effectLst/>
              </a:rPr>
              <a:t>wt</a:t>
            </a:r>
            <a:r>
              <a:rPr lang="fa-IR" altLang="fa-IR" sz="2000" b="1" i="1" dirty="0">
                <a:effectLst/>
              </a:rPr>
              <a:t>   دراین حالت هدف کاهش نقاط ضعف و تهدید هاست.</a:t>
            </a:r>
            <a:endParaRPr lang="en-US" altLang="fa-IR" sz="2000" b="1" i="1" dirty="0">
              <a:effectLst/>
            </a:endParaRPr>
          </a:p>
          <a:p>
            <a:pPr marL="0" indent="0" algn="just">
              <a:lnSpc>
                <a:spcPct val="90000"/>
              </a:lnSpc>
              <a:buClr>
                <a:srgbClr val="FF0000"/>
              </a:buClr>
              <a:buNone/>
            </a:pPr>
            <a:endParaRPr lang="fa-IR" altLang="fa-IR" sz="2000" b="1" dirty="0">
              <a:effectLst/>
              <a:cs typeface="B Nazanin" panose="00000400000000000000" pitchFamily="2" charset="-78"/>
            </a:endParaRPr>
          </a:p>
        </p:txBody>
      </p:sp>
    </p:spTree>
    <p:extLst>
      <p:ext uri="{BB962C8B-B14F-4D97-AF65-F5344CB8AC3E}">
        <p14:creationId xmlns:p14="http://schemas.microsoft.com/office/powerpoint/2010/main" val="4201739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69">
            <a:extLst>
              <a:ext uri="{FF2B5EF4-FFF2-40B4-BE49-F238E27FC236}">
                <a16:creationId xmlns:a16="http://schemas.microsoft.com/office/drawing/2014/main" xmlns="" id="{57F3F97D-F1F5-6D58-F61A-280F2B84EFE2}"/>
              </a:ext>
            </a:extLst>
          </p:cNvPr>
          <p:cNvGraphicFramePr>
            <a:graphicFrameLocks/>
          </p:cNvGraphicFramePr>
          <p:nvPr>
            <p:extLst>
              <p:ext uri="{D42A27DB-BD31-4B8C-83A1-F6EECF244321}">
                <p14:modId xmlns:p14="http://schemas.microsoft.com/office/powerpoint/2010/main" val="3220313805"/>
              </p:ext>
            </p:extLst>
          </p:nvPr>
        </p:nvGraphicFramePr>
        <p:xfrm>
          <a:off x="470652" y="189705"/>
          <a:ext cx="9688830" cy="6458905"/>
        </p:xfrm>
        <a:graphic>
          <a:graphicData uri="http://schemas.openxmlformats.org/drawingml/2006/table">
            <a:tbl>
              <a:tblPr rtl="1"/>
              <a:tblGrid>
                <a:gridCol w="5123180">
                  <a:extLst>
                    <a:ext uri="{9D8B030D-6E8A-4147-A177-3AD203B41FA5}">
                      <a16:colId xmlns:a16="http://schemas.microsoft.com/office/drawing/2014/main" xmlns="" val="3584208824"/>
                    </a:ext>
                  </a:extLst>
                </a:gridCol>
                <a:gridCol w="1177925">
                  <a:extLst>
                    <a:ext uri="{9D8B030D-6E8A-4147-A177-3AD203B41FA5}">
                      <a16:colId xmlns:a16="http://schemas.microsoft.com/office/drawing/2014/main" xmlns="" val="1524016427"/>
                    </a:ext>
                  </a:extLst>
                </a:gridCol>
                <a:gridCol w="2209800">
                  <a:extLst>
                    <a:ext uri="{9D8B030D-6E8A-4147-A177-3AD203B41FA5}">
                      <a16:colId xmlns:a16="http://schemas.microsoft.com/office/drawing/2014/main" xmlns="" val="2169991919"/>
                    </a:ext>
                  </a:extLst>
                </a:gridCol>
                <a:gridCol w="1177925">
                  <a:extLst>
                    <a:ext uri="{9D8B030D-6E8A-4147-A177-3AD203B41FA5}">
                      <a16:colId xmlns:a16="http://schemas.microsoft.com/office/drawing/2014/main" xmlns="" val="873752378"/>
                    </a:ext>
                  </a:extLst>
                </a:gridCol>
              </a:tblGrid>
              <a:tr h="563880">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FF0066"/>
                          </a:solidFill>
                          <a:effectLst/>
                          <a:latin typeface="Arial" panose="020B0604020202020204" pitchFamily="34" charset="0"/>
                          <a:cs typeface="b nazanin" pitchFamily="2" charset="-78"/>
                        </a:rPr>
                        <a:t>عوامل داخلی </a:t>
                      </a:r>
                      <a:r>
                        <a:rPr kumimoji="0" lang="en-US" altLang="fa-IR" sz="2000" b="1" i="0" u="none" strike="noStrike" cap="none" normalizeH="0" baseline="0" dirty="0">
                          <a:ln>
                            <a:noFill/>
                          </a:ln>
                          <a:solidFill>
                            <a:srgbClr val="FF0066"/>
                          </a:solidFill>
                          <a:effectLst/>
                          <a:latin typeface="Arial" panose="020B0604020202020204" pitchFamily="34" charset="0"/>
                          <a:cs typeface="b nazanin" pitchFamily="2" charset="-78"/>
                        </a:rPr>
                        <a:t>IFE</a:t>
                      </a:r>
                      <a:r>
                        <a:rPr kumimoji="0" lang="fa-IR" altLang="fa-IR" sz="2000" b="1" i="0" u="none" strike="noStrike" cap="none" normalizeH="0" baseline="0" dirty="0">
                          <a:ln>
                            <a:noFill/>
                          </a:ln>
                          <a:solidFill>
                            <a:srgbClr val="FF0066"/>
                          </a:solidFill>
                          <a:effectLst/>
                          <a:latin typeface="Arial" panose="020B0604020202020204" pitchFamily="34" charset="0"/>
                          <a:cs typeface="b nazanin" pitchFamily="2" charset="-78"/>
                        </a:rPr>
                        <a:t>  :   </a:t>
                      </a:r>
                      <a:endParaRPr kumimoji="0" lang="en-US" altLang="fa-IR" sz="2000" b="1" i="0" u="none" strike="noStrike" cap="none" normalizeH="0" baseline="0" dirty="0">
                        <a:ln>
                          <a:noFill/>
                        </a:ln>
                        <a:solidFill>
                          <a:srgbClr val="FF0066"/>
                        </a:solidFill>
                        <a:effectLst/>
                        <a:latin typeface="Arial" panose="020B0604020202020204" pitchFamily="34" charset="0"/>
                        <a:cs typeface="b nazanin" pitchFamily="2" charset="-78"/>
                      </a:endParaRP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FF0066"/>
                          </a:solidFill>
                          <a:effectLst/>
                          <a:latin typeface="Arial" panose="020B0604020202020204" pitchFamily="34" charset="0"/>
                          <a:cs typeface="b nazanin" pitchFamily="2" charset="-78"/>
                        </a:rPr>
                        <a:t>ضریب</a:t>
                      </a:r>
                      <a:endParaRPr kumimoji="0" lang="en-US" altLang="fa-IR" sz="2000" b="1" i="0"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FF0066"/>
                          </a:solidFill>
                          <a:effectLst/>
                          <a:latin typeface="Arial" panose="020B0604020202020204" pitchFamily="34" charset="0"/>
                          <a:cs typeface="b nazanin" pitchFamily="2" charset="-78"/>
                        </a:rPr>
                        <a:t>رتبه   4</a:t>
                      </a:r>
                      <a:r>
                        <a:rPr kumimoji="0" lang="en-US" altLang="fa-IR" sz="2000" b="1" i="0" u="none" strike="noStrike" cap="none" normalizeH="0" baseline="0" dirty="0">
                          <a:ln>
                            <a:noFill/>
                          </a:ln>
                          <a:solidFill>
                            <a:srgbClr val="FF0066"/>
                          </a:solidFill>
                          <a:effectLst/>
                          <a:latin typeface="Arial" panose="020B0604020202020204" pitchFamily="34" charset="0"/>
                          <a:cs typeface="b nazanin" pitchFamily="2" charset="-78"/>
                        </a:rPr>
                        <a:t>1&lt;x&lt;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FF0066"/>
                          </a:solidFill>
                          <a:effectLst/>
                          <a:latin typeface="Arial" panose="020B0604020202020204" pitchFamily="34" charset="0"/>
                          <a:cs typeface="b nazanin" pitchFamily="2" charset="-78"/>
                        </a:rPr>
                        <a:t>نمره نهایی</a:t>
                      </a:r>
                      <a:endParaRPr kumimoji="0" lang="en-US" altLang="fa-IR" sz="2000" b="1" i="0"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279855665"/>
                  </a:ext>
                </a:extLst>
              </a:tr>
              <a:tr h="263452">
                <a:tc>
                  <a:txBody>
                    <a:bodyPr/>
                    <a:lstStyle/>
                    <a:p>
                      <a:pPr marL="0" marR="0" lvl="0" indent="0" algn="r" defTabSz="914400" rtl="1" eaLnBrk="1" fontAlgn="base" latinLnBrk="0" hangingPunct="1">
                        <a:lnSpc>
                          <a:spcPct val="100000"/>
                        </a:lnSpc>
                        <a:spcBef>
                          <a:spcPct val="20000"/>
                        </a:spcBef>
                        <a:spcAft>
                          <a:spcPct val="0"/>
                        </a:spcAft>
                        <a:buClrTx/>
                        <a:buSzTx/>
                        <a:buFontTx/>
                        <a:buNone/>
                        <a:tabLst/>
                        <a:defRPr/>
                      </a:pPr>
                      <a:r>
                        <a:rPr kumimoji="0" lang="fa-IR" altLang="fa-IR" sz="2000" b="1" i="0" u="none" strike="noStrike" cap="none" normalizeH="0" baseline="0" dirty="0">
                          <a:ln>
                            <a:noFill/>
                          </a:ln>
                          <a:solidFill>
                            <a:srgbClr val="990099"/>
                          </a:solidFill>
                          <a:effectLst/>
                          <a:latin typeface="Arial" panose="020B0604020202020204" pitchFamily="34" charset="0"/>
                          <a:cs typeface="b nazanin" pitchFamily="2" charset="-78"/>
                        </a:rPr>
                        <a:t>نقاط قوت</a:t>
                      </a:r>
                      <a:endParaRPr kumimoji="0" lang="en-US" altLang="fa-IR" sz="2000" b="1" i="0" u="none" strike="noStrike" cap="none" normalizeH="0" baseline="0" dirty="0">
                        <a:ln>
                          <a:noFill/>
                        </a:ln>
                        <a:solidFill>
                          <a:srgbClr val="990099"/>
                        </a:solidFill>
                        <a:effectLst/>
                        <a:latin typeface="Arial" panose="020B0604020202020204" pitchFamily="34" charset="0"/>
                        <a:cs typeface="b nazanin" pitchFamily="2" charset="-78"/>
                      </a:endParaRP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222344974"/>
                  </a:ext>
                </a:extLst>
              </a:tr>
              <a:tr h="377825">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بالا بودن سطح رضایت مندی بیماران</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12</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4</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48</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22058139"/>
                  </a:ext>
                </a:extLst>
              </a:tr>
              <a:tr h="368300">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بالا بودن میزان درآمد بیمارستان</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17</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3</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51</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242328341"/>
                  </a:ext>
                </a:extLst>
              </a:tr>
              <a:tr h="395288">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کیفیت مطلوب ارائه خدمات</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9</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4</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36</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414145590"/>
                  </a:ext>
                </a:extLst>
              </a:tr>
              <a:tr h="422275">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مرکزیت داشتن برای درمان بیماری قلب بین استان های همجوار</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 5</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1</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5</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76807476"/>
                  </a:ext>
                </a:extLst>
              </a:tr>
              <a:tr h="358775">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داشتن هیئت علمی مجرب</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11</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2</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22</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92921397"/>
                  </a:ext>
                </a:extLst>
              </a:tr>
              <a:tr h="334963">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990099"/>
                          </a:solidFill>
                          <a:effectLst/>
                          <a:latin typeface="Arial" panose="020B0604020202020204" pitchFamily="34" charset="0"/>
                          <a:cs typeface="b nazanin" pitchFamily="2" charset="-78"/>
                        </a:rPr>
                        <a:t>نقاط ضعف</a:t>
                      </a:r>
                      <a:endParaRPr kumimoji="0" lang="en-US" altLang="fa-IR" sz="1800" b="1" i="1" u="none" strike="noStrike" cap="none" normalizeH="0" baseline="0" dirty="0">
                        <a:ln>
                          <a:noFill/>
                        </a:ln>
                        <a:solidFill>
                          <a:srgbClr val="990099"/>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extLst>
                  <a:ext uri="{0D108BD9-81ED-4DB2-BD59-A6C34878D82A}">
                    <a16:rowId xmlns:a16="http://schemas.microsoft.com/office/drawing/2014/main" xmlns="" val="2391439628"/>
                  </a:ext>
                </a:extLst>
              </a:tr>
              <a:tr h="458788">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قدیمی بودن بافت بیمارستان</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13</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4</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52</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33858997"/>
                  </a:ext>
                </a:extLst>
              </a:tr>
              <a:tr h="457200">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دور بودن از مرکز شهر</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6</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1</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6</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22837727"/>
                  </a:ext>
                </a:extLst>
              </a:tr>
              <a:tr h="455613">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ازدحام بیماران</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8</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3</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24</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13142933"/>
                  </a:ext>
                </a:extLst>
              </a:tr>
              <a:tr h="458788">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فرسودگی تجهیزات</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5</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2</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10</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790899479"/>
                  </a:ext>
                </a:extLst>
              </a:tr>
              <a:tr h="458788">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عدم وجود مجوز استخدام نیروی کار جدید</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8</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4</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32</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697413503"/>
                  </a:ext>
                </a:extLst>
              </a:tr>
              <a:tr h="457200">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فقدان برنامه جامع</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6</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1</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rPr>
                        <a:t>6</a:t>
                      </a:r>
                      <a:endParaRPr kumimoji="0" lang="en-US" altLang="fa-IR" sz="1600" b="1" i="0" u="none" strike="noStrike" cap="none" normalizeH="0" baseline="0" dirty="0">
                        <a:ln>
                          <a:noFill/>
                        </a:ln>
                        <a:solidFill>
                          <a:srgbClr val="0033CC"/>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679352001"/>
                  </a:ext>
                </a:extLst>
              </a:tr>
              <a:tr h="457200">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990099"/>
                          </a:solidFill>
                          <a:effectLst/>
                          <a:latin typeface="Arial" panose="020B0604020202020204" pitchFamily="34" charset="0"/>
                          <a:cs typeface="b nazanin" pitchFamily="2" charset="-78"/>
                        </a:rPr>
                        <a:t>جمع</a:t>
                      </a:r>
                      <a:endParaRPr kumimoji="0" lang="en-US" altLang="fa-IR" sz="2000" b="1" i="0" u="none" strike="noStrike" cap="none" normalizeH="0" baseline="0" dirty="0">
                        <a:ln>
                          <a:noFill/>
                        </a:ln>
                        <a:solidFill>
                          <a:srgbClr val="990099"/>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990099"/>
                          </a:solidFill>
                          <a:effectLst>
                            <a:outerShdw blurRad="38100" dist="38100" dir="2700000" algn="tl">
                              <a:srgbClr val="C0C0C0"/>
                            </a:outerShdw>
                          </a:effectLst>
                          <a:latin typeface="Arial" panose="020B0604020202020204" pitchFamily="34" charset="0"/>
                          <a:cs typeface="b nazanin" pitchFamily="2" charset="-78"/>
                        </a:rPr>
                        <a:t>100</a:t>
                      </a:r>
                      <a:endParaRPr kumimoji="0" lang="en-US" altLang="fa-IR" sz="1600" b="1" i="0" u="none" strike="noStrike" cap="none" normalizeH="0" baseline="0" dirty="0">
                        <a:ln>
                          <a:noFill/>
                        </a:ln>
                        <a:solidFill>
                          <a:srgbClr val="990099"/>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990099"/>
                          </a:solidFill>
                          <a:effectLst>
                            <a:outerShdw blurRad="38100" dist="38100" dir="2700000" algn="tl">
                              <a:srgbClr val="C0C0C0"/>
                            </a:outerShdw>
                          </a:effectLst>
                          <a:latin typeface="Arial" panose="020B0604020202020204" pitchFamily="34" charset="0"/>
                          <a:cs typeface="b nazanin" pitchFamily="2" charset="-78"/>
                        </a:rPr>
                        <a:t>_</a:t>
                      </a:r>
                      <a:endParaRPr kumimoji="0" lang="en-US" altLang="fa-IR" sz="1600" b="1" i="0" u="none" strike="noStrike" cap="none" normalizeH="0" baseline="0" dirty="0">
                        <a:ln>
                          <a:noFill/>
                        </a:ln>
                        <a:solidFill>
                          <a:srgbClr val="990099"/>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1600" b="1" i="0" u="none" strike="noStrike" cap="none" normalizeH="0" baseline="0" dirty="0">
                          <a:ln>
                            <a:noFill/>
                          </a:ln>
                          <a:solidFill>
                            <a:srgbClr val="990099"/>
                          </a:solidFill>
                          <a:effectLst>
                            <a:outerShdw blurRad="38100" dist="38100" dir="2700000" algn="tl">
                              <a:srgbClr val="C0C0C0"/>
                            </a:outerShdw>
                          </a:effectLst>
                          <a:latin typeface="Arial" panose="020B0604020202020204" pitchFamily="34" charset="0"/>
                          <a:cs typeface="b nazanin" pitchFamily="2" charset="-78"/>
                        </a:rPr>
                        <a:t>292</a:t>
                      </a:r>
                      <a:endParaRPr kumimoji="0" lang="en-US" altLang="fa-IR" sz="1600" b="1" i="0" u="none" strike="noStrike" cap="none" normalizeH="0" baseline="0" dirty="0">
                        <a:ln>
                          <a:noFill/>
                        </a:ln>
                        <a:solidFill>
                          <a:srgbClr val="990099"/>
                        </a:solidFill>
                        <a:effectLst>
                          <a:outerShdw blurRad="38100" dist="38100" dir="2700000" algn="tl">
                            <a:srgbClr val="C0C0C0"/>
                          </a:outerShdw>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590627996"/>
                  </a:ext>
                </a:extLst>
              </a:tr>
            </a:tbl>
          </a:graphicData>
        </a:graphic>
      </p:graphicFrame>
    </p:spTree>
    <p:extLst>
      <p:ext uri="{BB962C8B-B14F-4D97-AF65-F5344CB8AC3E}">
        <p14:creationId xmlns:p14="http://schemas.microsoft.com/office/powerpoint/2010/main" val="1169860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22">
            <a:extLst>
              <a:ext uri="{FF2B5EF4-FFF2-40B4-BE49-F238E27FC236}">
                <a16:creationId xmlns:a16="http://schemas.microsoft.com/office/drawing/2014/main" xmlns="" id="{BF2D6308-3A1F-1C74-4A6A-F645EDE63F40}"/>
              </a:ext>
            </a:extLst>
          </p:cNvPr>
          <p:cNvGraphicFramePr>
            <a:graphicFrameLocks/>
          </p:cNvGraphicFramePr>
          <p:nvPr>
            <p:extLst>
              <p:ext uri="{D42A27DB-BD31-4B8C-83A1-F6EECF244321}">
                <p14:modId xmlns:p14="http://schemas.microsoft.com/office/powerpoint/2010/main" val="646576044"/>
              </p:ext>
            </p:extLst>
          </p:nvPr>
        </p:nvGraphicFramePr>
        <p:xfrm>
          <a:off x="1273628" y="135277"/>
          <a:ext cx="8763000" cy="6574095"/>
        </p:xfrm>
        <a:graphic>
          <a:graphicData uri="http://schemas.openxmlformats.org/drawingml/2006/table">
            <a:tbl>
              <a:tblPr rtl="1"/>
              <a:tblGrid>
                <a:gridCol w="3651250">
                  <a:extLst>
                    <a:ext uri="{9D8B030D-6E8A-4147-A177-3AD203B41FA5}">
                      <a16:colId xmlns:a16="http://schemas.microsoft.com/office/drawing/2014/main" xmlns="" val="1272810094"/>
                    </a:ext>
                  </a:extLst>
                </a:gridCol>
                <a:gridCol w="1679575">
                  <a:extLst>
                    <a:ext uri="{9D8B030D-6E8A-4147-A177-3AD203B41FA5}">
                      <a16:colId xmlns:a16="http://schemas.microsoft.com/office/drawing/2014/main" xmlns="" val="333430374"/>
                    </a:ext>
                  </a:extLst>
                </a:gridCol>
                <a:gridCol w="1971675">
                  <a:extLst>
                    <a:ext uri="{9D8B030D-6E8A-4147-A177-3AD203B41FA5}">
                      <a16:colId xmlns:a16="http://schemas.microsoft.com/office/drawing/2014/main" xmlns="" val="207364647"/>
                    </a:ext>
                  </a:extLst>
                </a:gridCol>
                <a:gridCol w="1460500">
                  <a:extLst>
                    <a:ext uri="{9D8B030D-6E8A-4147-A177-3AD203B41FA5}">
                      <a16:colId xmlns:a16="http://schemas.microsoft.com/office/drawing/2014/main" xmlns="" val="1297200130"/>
                    </a:ext>
                  </a:extLst>
                </a:gridCol>
              </a:tblGrid>
              <a:tr h="710523">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FF0000"/>
                          </a:solidFill>
                          <a:effectLst/>
                          <a:latin typeface="Arial" panose="020B0604020202020204" pitchFamily="34" charset="0"/>
                          <a:cs typeface="b nazanin" pitchFamily="2" charset="-78"/>
                        </a:rPr>
                        <a:t>عوامل خارجی</a:t>
                      </a:r>
                      <a:r>
                        <a:rPr kumimoji="0" lang="fa-IR" altLang="fa-IR" sz="2000" b="0" i="0" u="none" strike="noStrike" cap="none" normalizeH="0" baseline="0" dirty="0">
                          <a:ln>
                            <a:noFill/>
                          </a:ln>
                          <a:solidFill>
                            <a:srgbClr val="0000FF"/>
                          </a:solidFill>
                          <a:effectLst/>
                          <a:latin typeface="Arial" panose="020B0604020202020204" pitchFamily="34" charset="0"/>
                          <a:cs typeface="b nazanin" pitchFamily="2" charset="-78"/>
                        </a:rPr>
                        <a:t>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FF0066"/>
                          </a:solidFill>
                          <a:effectLst/>
                          <a:latin typeface="Arial" panose="020B0604020202020204" pitchFamily="34" charset="0"/>
                          <a:cs typeface="b nazanin" pitchFamily="2" charset="-78"/>
                        </a:rPr>
                        <a:t>فرصت ها :</a:t>
                      </a:r>
                      <a:endParaRPr kumimoji="0" lang="en-US" altLang="fa-IR" sz="1800" b="1" i="1"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FF0066"/>
                          </a:solidFill>
                          <a:effectLst/>
                          <a:latin typeface="Arial" panose="020B0604020202020204" pitchFamily="34" charset="0"/>
                          <a:cs typeface="b nazanin" pitchFamily="2" charset="-78"/>
                        </a:rPr>
                        <a:t>ضریب</a:t>
                      </a:r>
                      <a:endParaRPr kumimoji="0" lang="en-US" altLang="fa-IR" sz="2000" b="1" i="0"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FF0066"/>
                          </a:solidFill>
                          <a:effectLst/>
                          <a:latin typeface="Arial" panose="020B0604020202020204" pitchFamily="34" charset="0"/>
                          <a:cs typeface="b nazanin" pitchFamily="2" charset="-78"/>
                        </a:rPr>
                        <a:t>رتبه   4</a:t>
                      </a:r>
                      <a:r>
                        <a:rPr kumimoji="0" lang="en-US" altLang="fa-IR" sz="1800" b="1" i="0" u="none" strike="noStrike" cap="none" normalizeH="0" baseline="0" dirty="0">
                          <a:ln>
                            <a:noFill/>
                          </a:ln>
                          <a:solidFill>
                            <a:srgbClr val="FF0066"/>
                          </a:solidFill>
                          <a:effectLst/>
                          <a:latin typeface="Arial" panose="020B0604020202020204" pitchFamily="34" charset="0"/>
                          <a:cs typeface="b nazanin" pitchFamily="2" charset="-78"/>
                        </a:rPr>
                        <a:t>1&lt;x&lt;</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altLang="fa-IR" sz="1800" b="0"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FF0066"/>
                          </a:solidFill>
                          <a:effectLst/>
                          <a:latin typeface="Arial" panose="020B0604020202020204" pitchFamily="34" charset="0"/>
                          <a:cs typeface="b nazanin" pitchFamily="2" charset="-78"/>
                        </a:rPr>
                        <a:t>نمره نهایی</a:t>
                      </a:r>
                      <a:endParaRPr kumimoji="0" lang="en-US" altLang="fa-IR" sz="2000" b="1" i="0"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72800219"/>
                  </a:ext>
                </a:extLst>
              </a:tr>
              <a:tr h="626932">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پایین بودن نرخ تورم در استان نسبت به استانهای</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10</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2</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20</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050263625"/>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خوش نام بودن موسسه در شهرستان</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13</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4</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52</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44795872"/>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وجود افراد خیر جهت کمک به امور خیریه</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8</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8</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52815741"/>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تعامل مناسب بیمارستان با شورای شهر</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6</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2</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12</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260094901"/>
                  </a:ext>
                </a:extLst>
              </a:tr>
              <a:tr h="626932">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مناسب بودن ارتباطات بیمارستان با استانداری</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12</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3</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36</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44383825"/>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FF0066"/>
                          </a:solidFill>
                          <a:effectLst/>
                          <a:latin typeface="Arial" panose="020B0604020202020204" pitchFamily="34" charset="0"/>
                          <a:cs typeface="b nazanin" pitchFamily="2" charset="-78"/>
                        </a:rPr>
                        <a:t>تهدید ها :</a:t>
                      </a:r>
                      <a:endParaRPr kumimoji="0" lang="en-US" altLang="fa-IR" sz="1800" b="1" i="1"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99"/>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99"/>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99"/>
                    </a:solidFill>
                  </a:tcPr>
                </a:tc>
                <a:extLst>
                  <a:ext uri="{0D108BD9-81ED-4DB2-BD59-A6C34878D82A}">
                    <a16:rowId xmlns:a16="http://schemas.microsoft.com/office/drawing/2014/main" xmlns="" val="1116116886"/>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وجود بیمارستانهای متعدد در شهرستان</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11</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2</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22</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959636988"/>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مراجعه بیماران سربار از سایر استانها</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10</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4</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40</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962981129"/>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شیوع پدیده خود کشی در سطح شهرستان</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7</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7</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08993932"/>
                  </a:ext>
                </a:extLst>
              </a:tr>
              <a:tr h="626932">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پایین بودن سطح سواد و آگاهی در شهرستان</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6</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3</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18</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890124749"/>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600" b="1" i="1" u="none" strike="noStrike" cap="none" normalizeH="0" baseline="0" dirty="0">
                          <a:ln>
                            <a:noFill/>
                          </a:ln>
                          <a:solidFill>
                            <a:srgbClr val="0000FF"/>
                          </a:solidFill>
                          <a:effectLst/>
                          <a:latin typeface="Arial" panose="020B0604020202020204" pitchFamily="34" charset="0"/>
                          <a:cs typeface="b nazanin" pitchFamily="2" charset="-78"/>
                        </a:rPr>
                        <a:t>نامناسب بودن جاده و مسیر های دسترسی به بیمار</a:t>
                      </a:r>
                      <a:endParaRPr kumimoji="0" lang="en-US" altLang="fa-IR" sz="16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9</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3</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27</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185099071"/>
                  </a:ext>
                </a:extLst>
              </a:tr>
              <a:tr h="358247">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0000FF"/>
                          </a:solidFill>
                          <a:effectLst/>
                          <a:latin typeface="Arial" panose="020B0604020202020204" pitchFamily="34" charset="0"/>
                          <a:cs typeface="b nazanin" pitchFamily="2" charset="-78"/>
                        </a:rPr>
                        <a:t>بالا بودن میزان مرگ و میرناشی از تصادفات</a:t>
                      </a:r>
                      <a:endParaRPr kumimoji="0" lang="en-US" altLang="fa-IR" sz="1800" b="1" i="1"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8</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2</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16</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319455046"/>
                  </a:ext>
                </a:extLst>
              </a:tr>
              <a:tr h="636591">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1" u="none" strike="noStrike" cap="none" normalizeH="0" baseline="0" dirty="0">
                          <a:ln>
                            <a:noFill/>
                          </a:ln>
                          <a:solidFill>
                            <a:srgbClr val="FF0066"/>
                          </a:solidFill>
                          <a:effectLst/>
                          <a:latin typeface="Arial" panose="020B0604020202020204" pitchFamily="34" charset="0"/>
                          <a:cs typeface="b nazanin" pitchFamily="2" charset="-78"/>
                        </a:rPr>
                        <a:t>جمع</a:t>
                      </a:r>
                      <a:endParaRPr kumimoji="0" lang="en-US" altLang="fa-IR" sz="1800" b="1" i="1"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FF0066"/>
                          </a:solidFill>
                          <a:effectLst/>
                          <a:latin typeface="Arial" panose="020B0604020202020204" pitchFamily="34" charset="0"/>
                          <a:cs typeface="b nazanin" pitchFamily="2" charset="-78"/>
                        </a:rPr>
                        <a:t>100</a:t>
                      </a:r>
                      <a:endParaRPr kumimoji="0" lang="en-US" altLang="fa-IR" sz="1800" b="1" i="0"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0000FF"/>
                          </a:solidFill>
                          <a:effectLst/>
                          <a:latin typeface="Arial" panose="020B0604020202020204" pitchFamily="34" charset="0"/>
                          <a:cs typeface="b nazanin" pitchFamily="2" charset="-78"/>
                        </a:rPr>
                        <a:t>_</a:t>
                      </a:r>
                      <a:endParaRPr kumimoji="0" lang="en-US" altLang="fa-IR" sz="1800" b="1" i="0" u="none" strike="noStrike" cap="none" normalizeH="0" baseline="0" dirty="0">
                        <a:ln>
                          <a:noFill/>
                        </a:ln>
                        <a:solidFill>
                          <a:srgbClr val="0000FF"/>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800" b="1" i="0" u="none" strike="noStrike" cap="none" normalizeH="0" baseline="0" dirty="0">
                          <a:ln>
                            <a:noFill/>
                          </a:ln>
                          <a:solidFill>
                            <a:srgbClr val="FF0066"/>
                          </a:solidFill>
                          <a:effectLst/>
                          <a:latin typeface="Arial" panose="020B0604020202020204" pitchFamily="34" charset="0"/>
                          <a:cs typeface="b nazanin" pitchFamily="2" charset="-78"/>
                        </a:rPr>
                        <a:t>258</a:t>
                      </a:r>
                      <a:endParaRPr kumimoji="0" lang="en-US" altLang="fa-IR" sz="1800" b="1" i="0" u="none" strike="noStrike" cap="none" normalizeH="0" baseline="0" dirty="0">
                        <a:ln>
                          <a:noFill/>
                        </a:ln>
                        <a:solidFill>
                          <a:srgbClr val="FF0066"/>
                        </a:solidFill>
                        <a:effectLst/>
                        <a:latin typeface="Arial" panose="020B0604020202020204"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07917409"/>
                  </a:ext>
                </a:extLst>
              </a:tr>
            </a:tbl>
          </a:graphicData>
        </a:graphic>
      </p:graphicFrame>
    </p:spTree>
    <p:extLst>
      <p:ext uri="{BB962C8B-B14F-4D97-AF65-F5344CB8AC3E}">
        <p14:creationId xmlns:p14="http://schemas.microsoft.com/office/powerpoint/2010/main" val="255026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6ECC075-67FA-8BA2-CCD8-2C64D934F65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18D5BC7D-5377-CD12-1D0B-B446D2DA6EE5}"/>
              </a:ext>
            </a:extLst>
          </p:cNvPr>
          <p:cNvSpPr>
            <a:spLocks noGrp="1" noChangeArrowheads="1"/>
          </p:cNvSpPr>
          <p:nvPr>
            <p:ph type="title"/>
          </p:nvPr>
        </p:nvSpPr>
        <p:spPr>
          <a:xfrm>
            <a:off x="2158730" y="852961"/>
            <a:ext cx="7400229" cy="699895"/>
          </a:xfrm>
          <a:solidFill>
            <a:schemeClr val="accent5">
              <a:lumMod val="20000"/>
              <a:lumOff val="80000"/>
            </a:schemeClr>
          </a:solidFill>
          <a:ln w="57150" cmpd="thickThin">
            <a:solidFill>
              <a:srgbClr val="0000FF"/>
            </a:solidFill>
            <a:miter lim="800000"/>
            <a:headEnd/>
            <a:tailEnd/>
          </a:ln>
        </p:spPr>
        <p:txBody>
          <a:bodyPr/>
          <a:lstStyle/>
          <a:p>
            <a:pPr algn="ctr"/>
            <a:r>
              <a:rPr lang="fa-IR" altLang="fa-IR" sz="2800" b="1" i="1" dirty="0">
                <a:solidFill>
                  <a:srgbClr val="FF3300"/>
                </a:solidFill>
                <a:effectLst>
                  <a:outerShdw blurRad="38100" dist="38100" dir="2700000" algn="tl">
                    <a:srgbClr val="C0C0C0"/>
                  </a:outerShdw>
                </a:effectLst>
                <a:cs typeface="B Titr" panose="00000700000000000000" pitchFamily="2" charset="-78"/>
              </a:rPr>
              <a:t>یک مدل به عنوان نمونه</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5E198B99-2562-1F23-8CBB-A771AC2A95C4}"/>
              </a:ext>
            </a:extLst>
          </p:cNvPr>
          <p:cNvSpPr txBox="1">
            <a:spLocks noChangeArrowheads="1"/>
          </p:cNvSpPr>
          <p:nvPr/>
        </p:nvSpPr>
        <p:spPr bwMode="auto">
          <a:xfrm>
            <a:off x="1017037" y="1956253"/>
            <a:ext cx="10021077" cy="4220710"/>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80000"/>
              </a:lnSpc>
              <a:buFontTx/>
              <a:buNone/>
            </a:pPr>
            <a:r>
              <a:rPr lang="fa-IR" altLang="fa-IR" sz="1400" b="1" dirty="0">
                <a:solidFill>
                  <a:srgbClr val="0000FF"/>
                </a:solidFill>
                <a:effectLst>
                  <a:outerShdw blurRad="38100" dist="38100" dir="2700000" algn="tl">
                    <a:srgbClr val="C0C0C0"/>
                  </a:outerShdw>
                </a:effectLst>
                <a:cs typeface="B Nazanin" panose="00000400000000000000" pitchFamily="2" charset="-78"/>
              </a:rPr>
              <a:t>برنامه ریزی برای برنامه ریزی استراتژیک </a:t>
            </a:r>
          </a:p>
          <a:p>
            <a:pPr algn="ctr">
              <a:lnSpc>
                <a:spcPct val="80000"/>
              </a:lnSpc>
              <a:buFontTx/>
              <a:buNone/>
            </a:pPr>
            <a:endParaRPr lang="fa-IR" altLang="fa-IR" sz="1200" b="1" dirty="0">
              <a:solidFill>
                <a:srgbClr val="0000FF"/>
              </a:solidFill>
              <a:effectLst>
                <a:outerShdw blurRad="38100" dist="38100" dir="2700000" algn="tl">
                  <a:srgbClr val="C0C0C0"/>
                </a:outerShdw>
              </a:effectLst>
              <a:cs typeface="B Nazanin" panose="00000400000000000000" pitchFamily="2" charset="-78"/>
            </a:endParaRPr>
          </a:p>
          <a:p>
            <a:pPr>
              <a:lnSpc>
                <a:spcPct val="80000"/>
              </a:lnSpc>
              <a:buFontTx/>
              <a:buNone/>
            </a:pPr>
            <a:r>
              <a:rPr lang="fa-IR" altLang="fa-IR" sz="1200" b="1" dirty="0">
                <a:solidFill>
                  <a:srgbClr val="0000FF"/>
                </a:solidFill>
                <a:effectLst>
                  <a:outerShdw blurRad="38100" dist="38100" dir="2700000" algn="tl">
                    <a:srgbClr val="C0C0C0"/>
                  </a:outerShdw>
                </a:effectLst>
                <a:cs typeface="B Nazanin" panose="00000400000000000000" pitchFamily="2" charset="-78"/>
              </a:rPr>
              <a:t>ا                                             رزیابی محیط خارجی                                                                                                                                                ارزیابی محیط داخلی</a:t>
            </a:r>
          </a:p>
          <a:p>
            <a:pPr algn="ctr">
              <a:lnSpc>
                <a:spcPct val="80000"/>
              </a:lnSpc>
              <a:buFontTx/>
              <a:buNone/>
            </a:pPr>
            <a:r>
              <a:rPr lang="fa-IR" altLang="fa-IR" sz="1400" b="1" dirty="0">
                <a:solidFill>
                  <a:srgbClr val="0000FF"/>
                </a:solidFill>
                <a:effectLst>
                  <a:outerShdw blurRad="38100" dist="38100" dir="2700000" algn="tl">
                    <a:srgbClr val="C0C0C0"/>
                  </a:outerShdw>
                </a:effectLst>
                <a:cs typeface="B Nazanin" panose="00000400000000000000" pitchFamily="2" charset="-78"/>
              </a:rPr>
              <a:t>شناسایی مشتریان و گروههای ذینفع</a:t>
            </a:r>
          </a:p>
          <a:p>
            <a:pPr algn="ctr">
              <a:lnSpc>
                <a:spcPct val="80000"/>
              </a:lnSpc>
              <a:buFontTx/>
              <a:buNone/>
            </a:pPr>
            <a:endParaRPr lang="fa-IR" altLang="fa-IR" sz="1200" b="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endParaRPr lang="fa-IR" altLang="fa-IR" sz="1200" b="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endParaRPr lang="fa-IR" altLang="fa-IR" sz="1200" b="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r>
              <a:rPr lang="fa-IR" altLang="fa-IR" sz="1400" b="1" i="1" dirty="0">
                <a:solidFill>
                  <a:srgbClr val="0000FF"/>
                </a:solidFill>
                <a:effectLst>
                  <a:outerShdw blurRad="38100" dist="38100" dir="2700000" algn="tl">
                    <a:srgbClr val="C0C0C0"/>
                  </a:outerShdw>
                </a:effectLst>
                <a:cs typeface="B Nazanin" panose="00000400000000000000" pitchFamily="2" charset="-78"/>
              </a:rPr>
              <a:t>تعیین رسالت ، دورنما ،ارزش ها و اهداف کلی سازمان</a:t>
            </a:r>
            <a:endParaRPr lang="fa-IR" altLang="fa-IR" sz="1200" b="1" i="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endParaRPr lang="fa-IR" altLang="fa-IR" sz="1100" b="1" i="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endParaRPr lang="fa-IR" altLang="fa-IR" sz="1100" b="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r>
              <a:rPr lang="fa-IR" altLang="fa-IR" sz="1400" b="1" u="sng" dirty="0">
                <a:solidFill>
                  <a:srgbClr val="990099"/>
                </a:solidFill>
                <a:effectLst>
                  <a:outerShdw blurRad="38100" dist="38100" dir="2700000" algn="tl">
                    <a:srgbClr val="C0C0C0"/>
                  </a:outerShdw>
                </a:effectLst>
                <a:cs typeface="B Nazanin" panose="00000400000000000000" pitchFamily="2" charset="-78"/>
              </a:rPr>
              <a:t>شناسایی مشکلات استراتژیک</a:t>
            </a:r>
          </a:p>
          <a:p>
            <a:pPr algn="ctr">
              <a:lnSpc>
                <a:spcPct val="80000"/>
              </a:lnSpc>
              <a:buFontTx/>
              <a:buNone/>
            </a:pPr>
            <a:endParaRPr lang="fa-IR" altLang="fa-IR" sz="1100" b="1" dirty="0">
              <a:solidFill>
                <a:srgbClr val="0000FF"/>
              </a:solidFill>
              <a:effectLst>
                <a:outerShdw blurRad="38100" dist="38100" dir="2700000" algn="tl">
                  <a:srgbClr val="C0C0C0"/>
                </a:outerShdw>
              </a:effectLst>
              <a:cs typeface="B Nazanin" panose="00000400000000000000" pitchFamily="2" charset="-78"/>
            </a:endParaRPr>
          </a:p>
          <a:p>
            <a:pPr>
              <a:lnSpc>
                <a:spcPct val="80000"/>
              </a:lnSpc>
              <a:buFontTx/>
              <a:buNone/>
            </a:pPr>
            <a:endParaRPr lang="fa-IR" altLang="fa-IR" sz="1100" b="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r>
              <a:rPr lang="fa-IR" altLang="fa-IR" sz="1400" b="1" i="1" dirty="0">
                <a:solidFill>
                  <a:srgbClr val="008000"/>
                </a:solidFill>
                <a:effectLst>
                  <a:outerShdw blurRad="38100" dist="38100" dir="2700000" algn="tl">
                    <a:srgbClr val="C0C0C0"/>
                  </a:outerShdw>
                </a:effectLst>
                <a:cs typeface="B Nazanin" panose="00000400000000000000" pitchFamily="2" charset="-78"/>
              </a:rPr>
              <a:t>تعیین اهداف و مقاصد سازمان</a:t>
            </a:r>
          </a:p>
          <a:p>
            <a:pPr algn="ctr">
              <a:lnSpc>
                <a:spcPct val="80000"/>
              </a:lnSpc>
              <a:buFontTx/>
              <a:buNone/>
            </a:pPr>
            <a:endParaRPr lang="fa-IR" altLang="fa-IR" sz="1200" b="1" i="1" dirty="0">
              <a:solidFill>
                <a:srgbClr val="008000"/>
              </a:solidFill>
              <a:effectLst>
                <a:outerShdw blurRad="38100" dist="38100" dir="2700000" algn="tl">
                  <a:srgbClr val="C0C0C0"/>
                </a:outerShdw>
              </a:effectLst>
              <a:cs typeface="B Nazanin" panose="00000400000000000000" pitchFamily="2" charset="-78"/>
            </a:endParaRPr>
          </a:p>
          <a:p>
            <a:pPr>
              <a:lnSpc>
                <a:spcPct val="80000"/>
              </a:lnSpc>
              <a:buFontTx/>
              <a:buNone/>
            </a:pPr>
            <a:endParaRPr lang="fa-IR" altLang="fa-IR" sz="1200" b="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r>
              <a:rPr lang="fa-IR" altLang="fa-IR" sz="1400" b="1" dirty="0">
                <a:solidFill>
                  <a:srgbClr val="FF3300"/>
                </a:solidFill>
                <a:effectLst>
                  <a:outerShdw blurRad="38100" dist="38100" dir="2700000" algn="tl">
                    <a:srgbClr val="C0C0C0"/>
                  </a:outerShdw>
                </a:effectLst>
                <a:cs typeface="B Nazanin" panose="00000400000000000000" pitchFamily="2" charset="-78"/>
              </a:rPr>
              <a:t>تدوین استراتژیهای سازمان</a:t>
            </a:r>
            <a:r>
              <a:rPr lang="fa-IR" altLang="fa-IR" sz="1200" b="1" dirty="0">
                <a:solidFill>
                  <a:srgbClr val="0000FF"/>
                </a:solidFill>
                <a:effectLst>
                  <a:outerShdw blurRad="38100" dist="38100" dir="2700000" algn="tl">
                    <a:srgbClr val="C0C0C0"/>
                  </a:outerShdw>
                </a:effectLst>
                <a:cs typeface="B Nazanin" panose="00000400000000000000" pitchFamily="2" charset="-78"/>
              </a:rPr>
              <a:t> </a:t>
            </a:r>
          </a:p>
          <a:p>
            <a:pPr algn="ctr">
              <a:lnSpc>
                <a:spcPct val="80000"/>
              </a:lnSpc>
              <a:buFontTx/>
              <a:buNone/>
            </a:pPr>
            <a:endParaRPr lang="fa-IR" altLang="fa-IR" sz="1100" b="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endParaRPr lang="fa-IR" altLang="fa-IR" sz="1100" b="1" dirty="0">
              <a:solidFill>
                <a:srgbClr val="0000FF"/>
              </a:solidFill>
              <a:effectLst>
                <a:outerShdw blurRad="38100" dist="38100" dir="2700000" algn="tl">
                  <a:srgbClr val="C0C0C0"/>
                </a:outerShdw>
              </a:effectLst>
              <a:cs typeface="B Nazanin" panose="00000400000000000000" pitchFamily="2" charset="-78"/>
            </a:endParaRPr>
          </a:p>
          <a:p>
            <a:pPr algn="ctr">
              <a:lnSpc>
                <a:spcPct val="80000"/>
              </a:lnSpc>
              <a:buFontTx/>
              <a:buNone/>
            </a:pPr>
            <a:r>
              <a:rPr lang="fa-IR" altLang="fa-IR" sz="1400" b="1" dirty="0">
                <a:solidFill>
                  <a:srgbClr val="33CC33"/>
                </a:solidFill>
                <a:effectLst>
                  <a:outerShdw blurRad="38100" dist="38100" dir="2700000" algn="tl">
                    <a:srgbClr val="C0C0C0"/>
                  </a:outerShdw>
                </a:effectLst>
                <a:cs typeface="B Nazanin" panose="00000400000000000000" pitchFamily="2" charset="-78"/>
              </a:rPr>
              <a:t>انتخاب شاخص های سنجش و پایش عملکرد سازمان</a:t>
            </a:r>
          </a:p>
          <a:p>
            <a:pPr algn="ctr">
              <a:lnSpc>
                <a:spcPct val="80000"/>
              </a:lnSpc>
              <a:buFontTx/>
              <a:buNone/>
            </a:pPr>
            <a:r>
              <a:rPr lang="fa-IR" altLang="fa-IR" sz="1100" b="1" dirty="0">
                <a:solidFill>
                  <a:srgbClr val="0000FF"/>
                </a:solidFill>
                <a:effectLst>
                  <a:outerShdw blurRad="38100" dist="38100" dir="2700000" algn="tl">
                    <a:srgbClr val="C0C0C0"/>
                  </a:outerShdw>
                </a:effectLst>
                <a:cs typeface="B Nazanin" panose="00000400000000000000" pitchFamily="2" charset="-78"/>
              </a:rPr>
              <a:t>     </a:t>
            </a:r>
            <a:endParaRPr lang="en-US" altLang="fa-IR" sz="1100" b="1" dirty="0">
              <a:solidFill>
                <a:srgbClr val="0000FF"/>
              </a:solidFill>
              <a:effectLst>
                <a:outerShdw blurRad="38100" dist="38100" dir="2700000" algn="tl">
                  <a:srgbClr val="C0C0C0"/>
                </a:outerShdw>
              </a:effectLst>
              <a:cs typeface="B Nazanin" panose="00000400000000000000" pitchFamily="2" charset="-78"/>
            </a:endParaRPr>
          </a:p>
        </p:txBody>
      </p:sp>
      <p:sp>
        <p:nvSpPr>
          <p:cNvPr id="3" name="Line 16">
            <a:extLst>
              <a:ext uri="{FF2B5EF4-FFF2-40B4-BE49-F238E27FC236}">
                <a16:creationId xmlns:a16="http://schemas.microsoft.com/office/drawing/2014/main" xmlns="" id="{41F2E675-4D1A-3C72-6CBF-21ED6E480BCC}"/>
              </a:ext>
            </a:extLst>
          </p:cNvPr>
          <p:cNvSpPr>
            <a:spLocks noChangeShapeType="1"/>
          </p:cNvSpPr>
          <p:nvPr/>
        </p:nvSpPr>
        <p:spPr bwMode="auto">
          <a:xfrm flipH="1">
            <a:off x="7308592" y="2483808"/>
            <a:ext cx="892629" cy="14778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
        <p:nvSpPr>
          <p:cNvPr id="5" name="Line 17">
            <a:extLst>
              <a:ext uri="{FF2B5EF4-FFF2-40B4-BE49-F238E27FC236}">
                <a16:creationId xmlns:a16="http://schemas.microsoft.com/office/drawing/2014/main" xmlns="" id="{EB73D04C-7C4F-C645-0017-7D53A921E38B}"/>
              </a:ext>
            </a:extLst>
          </p:cNvPr>
          <p:cNvSpPr>
            <a:spLocks noChangeShapeType="1"/>
          </p:cNvSpPr>
          <p:nvPr/>
        </p:nvSpPr>
        <p:spPr bwMode="auto">
          <a:xfrm flipH="1">
            <a:off x="7458274" y="2479519"/>
            <a:ext cx="715731" cy="8235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
        <p:nvSpPr>
          <p:cNvPr id="7" name="Line 16">
            <a:extLst>
              <a:ext uri="{FF2B5EF4-FFF2-40B4-BE49-F238E27FC236}">
                <a16:creationId xmlns:a16="http://schemas.microsoft.com/office/drawing/2014/main" xmlns="" id="{75A29C77-C4B8-2AAA-B0D3-D594F3B62EF9}"/>
              </a:ext>
            </a:extLst>
          </p:cNvPr>
          <p:cNvSpPr>
            <a:spLocks noChangeShapeType="1"/>
          </p:cNvSpPr>
          <p:nvPr/>
        </p:nvSpPr>
        <p:spPr bwMode="auto">
          <a:xfrm>
            <a:off x="3731468" y="2510687"/>
            <a:ext cx="892629" cy="14778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
        <p:nvSpPr>
          <p:cNvPr id="8" name="Line 16">
            <a:extLst>
              <a:ext uri="{FF2B5EF4-FFF2-40B4-BE49-F238E27FC236}">
                <a16:creationId xmlns:a16="http://schemas.microsoft.com/office/drawing/2014/main" xmlns="" id="{44DA89C2-731A-1E1C-62E7-1B6247924E61}"/>
              </a:ext>
            </a:extLst>
          </p:cNvPr>
          <p:cNvSpPr>
            <a:spLocks noChangeShapeType="1"/>
          </p:cNvSpPr>
          <p:nvPr/>
        </p:nvSpPr>
        <p:spPr bwMode="auto">
          <a:xfrm>
            <a:off x="3701532" y="2510687"/>
            <a:ext cx="922565" cy="792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
        <p:nvSpPr>
          <p:cNvPr id="9" name="Line 16">
            <a:extLst>
              <a:ext uri="{FF2B5EF4-FFF2-40B4-BE49-F238E27FC236}">
                <a16:creationId xmlns:a16="http://schemas.microsoft.com/office/drawing/2014/main" xmlns="" id="{7ADEA8B3-3349-149B-2783-2DC07554C5E8}"/>
              </a:ext>
            </a:extLst>
          </p:cNvPr>
          <p:cNvSpPr>
            <a:spLocks noChangeShapeType="1"/>
          </p:cNvSpPr>
          <p:nvPr/>
        </p:nvSpPr>
        <p:spPr bwMode="auto">
          <a:xfrm flipH="1">
            <a:off x="5867008" y="2891278"/>
            <a:ext cx="12441" cy="3320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
        <p:nvSpPr>
          <p:cNvPr id="10" name="Line 16">
            <a:extLst>
              <a:ext uri="{FF2B5EF4-FFF2-40B4-BE49-F238E27FC236}">
                <a16:creationId xmlns:a16="http://schemas.microsoft.com/office/drawing/2014/main" xmlns="" id="{16FDF6F6-77DE-6330-E82C-686227CF0E50}"/>
              </a:ext>
            </a:extLst>
          </p:cNvPr>
          <p:cNvSpPr>
            <a:spLocks noChangeShapeType="1"/>
          </p:cNvSpPr>
          <p:nvPr/>
        </p:nvSpPr>
        <p:spPr bwMode="auto">
          <a:xfrm>
            <a:off x="5858845" y="3544060"/>
            <a:ext cx="8163" cy="3320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
        <p:nvSpPr>
          <p:cNvPr id="11" name="Line 16">
            <a:extLst>
              <a:ext uri="{FF2B5EF4-FFF2-40B4-BE49-F238E27FC236}">
                <a16:creationId xmlns:a16="http://schemas.microsoft.com/office/drawing/2014/main" xmlns="" id="{9CFEF45C-54D4-42F1-4DFB-DFFADC9936F4}"/>
              </a:ext>
            </a:extLst>
          </p:cNvPr>
          <p:cNvSpPr>
            <a:spLocks noChangeShapeType="1"/>
          </p:cNvSpPr>
          <p:nvPr/>
        </p:nvSpPr>
        <p:spPr bwMode="auto">
          <a:xfrm>
            <a:off x="5862927" y="4104588"/>
            <a:ext cx="8163" cy="3320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
        <p:nvSpPr>
          <p:cNvPr id="12" name="Line 16">
            <a:extLst>
              <a:ext uri="{FF2B5EF4-FFF2-40B4-BE49-F238E27FC236}">
                <a16:creationId xmlns:a16="http://schemas.microsoft.com/office/drawing/2014/main" xmlns="" id="{AC47F312-F8A0-5554-D272-835569FF6634}"/>
              </a:ext>
            </a:extLst>
          </p:cNvPr>
          <p:cNvSpPr>
            <a:spLocks noChangeShapeType="1"/>
          </p:cNvSpPr>
          <p:nvPr/>
        </p:nvSpPr>
        <p:spPr bwMode="auto">
          <a:xfrm>
            <a:off x="5881783" y="4590593"/>
            <a:ext cx="8163" cy="3320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
        <p:nvSpPr>
          <p:cNvPr id="13" name="Line 16">
            <a:extLst>
              <a:ext uri="{FF2B5EF4-FFF2-40B4-BE49-F238E27FC236}">
                <a16:creationId xmlns:a16="http://schemas.microsoft.com/office/drawing/2014/main" xmlns="" id="{717DF533-3107-3049-9F0B-A0122763750D}"/>
              </a:ext>
            </a:extLst>
          </p:cNvPr>
          <p:cNvSpPr>
            <a:spLocks noChangeShapeType="1"/>
          </p:cNvSpPr>
          <p:nvPr/>
        </p:nvSpPr>
        <p:spPr bwMode="auto">
          <a:xfrm>
            <a:off x="5881783" y="5261634"/>
            <a:ext cx="8163" cy="33203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dirty="0">
              <a:cs typeface="b nazanin" pitchFamily="2" charset="-78"/>
            </a:endParaRPr>
          </a:p>
        </p:txBody>
      </p:sp>
    </p:spTree>
    <p:extLst>
      <p:ext uri="{BB962C8B-B14F-4D97-AF65-F5344CB8AC3E}">
        <p14:creationId xmlns:p14="http://schemas.microsoft.com/office/powerpoint/2010/main" val="306961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3360867" y="363892"/>
            <a:ext cx="5470265" cy="475863"/>
          </a:xfrm>
          <a:solidFill>
            <a:schemeClr val="accent5">
              <a:lumMod val="20000"/>
              <a:lumOff val="80000"/>
            </a:schemeClr>
          </a:solidFill>
          <a:ln w="57150" cmpd="thickThin">
            <a:solidFill>
              <a:srgbClr val="0000FF"/>
            </a:solidFill>
            <a:miter lim="800000"/>
            <a:headEnd/>
            <a:tailEnd/>
          </a:ln>
        </p:spPr>
        <p:txBody>
          <a:bodyPr>
            <a:normAutofit/>
          </a:bodyPr>
          <a:lstStyle/>
          <a:p>
            <a:pPr algn="ctr" rtl="1"/>
            <a:r>
              <a:rPr lang="fa-IR" altLang="fa-IR" sz="2400" b="1" i="1" dirty="0">
                <a:solidFill>
                  <a:srgbClr val="FF3300"/>
                </a:solidFill>
                <a:cs typeface="B Titr" panose="00000700000000000000" pitchFamily="2" charset="-78"/>
              </a:rPr>
              <a:t>ماتریس </a:t>
            </a:r>
            <a:r>
              <a:rPr lang="en-US" altLang="fa-IR" sz="2800" b="1" i="1" dirty="0">
                <a:solidFill>
                  <a:srgbClr val="FF3300"/>
                </a:solidFill>
              </a:rPr>
              <a:t>SWOT</a:t>
            </a:r>
            <a:endParaRPr lang="en-US" altLang="fa-IR" sz="2400" b="1" i="1" dirty="0">
              <a:solidFill>
                <a:srgbClr val="FF3300"/>
              </a:solidFill>
            </a:endParaRPr>
          </a:p>
        </p:txBody>
      </p:sp>
      <p:graphicFrame>
        <p:nvGraphicFramePr>
          <p:cNvPr id="2" name="Group 41">
            <a:extLst>
              <a:ext uri="{FF2B5EF4-FFF2-40B4-BE49-F238E27FC236}">
                <a16:creationId xmlns:a16="http://schemas.microsoft.com/office/drawing/2014/main" xmlns="" id="{8128C5F6-2305-8028-AE15-DA1521165BBD}"/>
              </a:ext>
            </a:extLst>
          </p:cNvPr>
          <p:cNvGraphicFramePr>
            <a:graphicFrameLocks/>
          </p:cNvGraphicFramePr>
          <p:nvPr>
            <p:extLst>
              <p:ext uri="{D42A27DB-BD31-4B8C-83A1-F6EECF244321}">
                <p14:modId xmlns:p14="http://schemas.microsoft.com/office/powerpoint/2010/main" val="1921212661"/>
              </p:ext>
            </p:extLst>
          </p:nvPr>
        </p:nvGraphicFramePr>
        <p:xfrm>
          <a:off x="1940766" y="968310"/>
          <a:ext cx="7791063" cy="5288238"/>
        </p:xfrm>
        <a:graphic>
          <a:graphicData uri="http://schemas.openxmlformats.org/drawingml/2006/table">
            <a:tbl>
              <a:tblPr rtl="1"/>
              <a:tblGrid>
                <a:gridCol w="2597021">
                  <a:extLst>
                    <a:ext uri="{9D8B030D-6E8A-4147-A177-3AD203B41FA5}">
                      <a16:colId xmlns:a16="http://schemas.microsoft.com/office/drawing/2014/main" xmlns="" val="2610231081"/>
                    </a:ext>
                  </a:extLst>
                </a:gridCol>
                <a:gridCol w="2597021">
                  <a:extLst>
                    <a:ext uri="{9D8B030D-6E8A-4147-A177-3AD203B41FA5}">
                      <a16:colId xmlns:a16="http://schemas.microsoft.com/office/drawing/2014/main" xmlns="" val="4236868827"/>
                    </a:ext>
                  </a:extLst>
                </a:gridCol>
                <a:gridCol w="2597021">
                  <a:extLst>
                    <a:ext uri="{9D8B030D-6E8A-4147-A177-3AD203B41FA5}">
                      <a16:colId xmlns:a16="http://schemas.microsoft.com/office/drawing/2014/main" xmlns="" val="1084208128"/>
                    </a:ext>
                  </a:extLst>
                </a:gridCol>
              </a:tblGrid>
              <a:tr h="1742898">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a:ln>
                            <a:noFill/>
                          </a:ln>
                          <a:solidFill>
                            <a:schemeClr val="tx1"/>
                          </a:solidFill>
                          <a:effectLst/>
                          <a:latin typeface="Arial" panose="020B0604020202020204" pitchFamily="34" charset="0"/>
                          <a:cs typeface="b nazanin" pitchFamily="2" charset="-78"/>
                        </a:rPr>
                        <a:t>            </a:t>
                      </a:r>
                      <a:r>
                        <a:rPr kumimoji="0" lang="fa-IR" altLang="fa-IR" sz="2400" b="1" i="0" u="none" strike="noStrike" cap="none" normalizeH="0" baseline="0" dirty="0">
                          <a:ln>
                            <a:noFill/>
                          </a:ln>
                          <a:solidFill>
                            <a:srgbClr val="FF0000"/>
                          </a:solidFill>
                          <a:effectLst/>
                          <a:latin typeface="Arial" panose="020B0604020202020204" pitchFamily="34" charset="0"/>
                          <a:cs typeface="b nazanin" pitchFamily="2" charset="-78"/>
                        </a:rPr>
                        <a:t>محیط داخل</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800" b="0" i="0" u="none" strike="noStrike" cap="none" normalizeH="0" baseline="0" dirty="0">
                          <a:ln>
                            <a:noFill/>
                          </a:ln>
                          <a:solidFill>
                            <a:schemeClr val="tx1"/>
                          </a:solidFill>
                          <a:effectLst/>
                          <a:latin typeface="Arial" panose="020B0604020202020204" pitchFamily="34" charset="0"/>
                          <a:cs typeface="b nazanin" pitchFamily="2" charset="-78"/>
                        </a:rPr>
                        <a:t>            </a:t>
                      </a:r>
                      <a:endParaRPr kumimoji="0" lang="en-US" altLang="fa-IR" sz="2800" b="0" i="0" u="none" strike="noStrike" cap="none" normalizeH="0" baseline="0" dirty="0">
                        <a:ln>
                          <a:noFill/>
                        </a:ln>
                        <a:solidFill>
                          <a:schemeClr val="tx1"/>
                        </a:solidFill>
                        <a:effectLst/>
                        <a:latin typeface="Arial" panose="020B0604020202020204"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altLang="fa-IR" sz="2800" b="0" i="0" u="none" strike="noStrike" cap="none" normalizeH="0" baseline="0" dirty="0">
                        <a:ln>
                          <a:noFill/>
                        </a:ln>
                        <a:solidFill>
                          <a:schemeClr val="tx1"/>
                        </a:solidFill>
                        <a:effectLst/>
                        <a:latin typeface="Arial" panose="020B0604020202020204"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400" b="1" i="0" u="none" strike="noStrike" cap="none" normalizeH="0" baseline="0" dirty="0">
                          <a:ln>
                            <a:noFill/>
                          </a:ln>
                          <a:solidFill>
                            <a:srgbClr val="FF0000"/>
                          </a:solidFill>
                          <a:effectLst/>
                          <a:latin typeface="Arial" panose="020B0604020202020204" pitchFamily="34" charset="0"/>
                          <a:cs typeface="b nazanin" pitchFamily="2" charset="-78"/>
                        </a:rPr>
                        <a:t>محیط خارج</a:t>
                      </a:r>
                      <a:endParaRPr kumimoji="0" lang="en-US" altLang="fa-IR" sz="2400" b="1" i="0" u="none" strike="noStrike" cap="none" normalizeH="0" baseline="0" dirty="0">
                        <a:ln>
                          <a:noFill/>
                        </a:ln>
                        <a:solidFill>
                          <a:srgbClr val="FF0000"/>
                        </a:solidFill>
                        <a:effectLst/>
                        <a:latin typeface="Arial" panose="020B0604020202020204"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DDD"/>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990099"/>
                          </a:solidFill>
                          <a:effectLst/>
                          <a:latin typeface="Arial" panose="020B0604020202020204" pitchFamily="34" charset="0"/>
                          <a:cs typeface="b nazanin" pitchFamily="2" charset="-78"/>
                        </a:rPr>
                        <a:t>لیست  نقاط  قوت –</a:t>
                      </a:r>
                      <a:r>
                        <a:rPr kumimoji="0" lang="en-US" altLang="fa-IR" sz="2000" b="1" i="0" u="none" strike="noStrike" cap="none" normalizeH="0" baseline="0" dirty="0">
                          <a:ln>
                            <a:noFill/>
                          </a:ln>
                          <a:solidFill>
                            <a:srgbClr val="990099"/>
                          </a:solidFill>
                          <a:effectLst/>
                          <a:latin typeface="Arial" panose="020B0604020202020204" pitchFamily="34" charset="0"/>
                          <a:cs typeface="b nazanin" pitchFamily="2" charset="-78"/>
                        </a:rPr>
                        <a:t>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F0FE"/>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000" b="1" i="1" u="none" strike="noStrike" cap="none" normalizeH="0" baseline="0" dirty="0">
                          <a:ln>
                            <a:noFill/>
                          </a:ln>
                          <a:solidFill>
                            <a:srgbClr val="990099"/>
                          </a:solidFill>
                          <a:effectLst/>
                          <a:latin typeface="Arial" panose="020B0604020202020204" pitchFamily="34" charset="0"/>
                          <a:cs typeface="b nazanin" pitchFamily="2" charset="-78"/>
                        </a:rPr>
                        <a:t>لیست  نقاط  ضعف  - </a:t>
                      </a:r>
                      <a:r>
                        <a:rPr kumimoji="0" lang="en-US" altLang="fa-IR" sz="2000" b="1" i="1" u="none" strike="noStrike" cap="none" normalizeH="0" baseline="0" dirty="0">
                          <a:ln>
                            <a:noFill/>
                          </a:ln>
                          <a:solidFill>
                            <a:srgbClr val="990099"/>
                          </a:solidFill>
                          <a:effectLst/>
                          <a:latin typeface="Arial" panose="020B0604020202020204" pitchFamily="34" charset="0"/>
                          <a:cs typeface="b nazanin" pitchFamily="2" charset="-78"/>
                        </a:rPr>
                        <a:t>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F0FE"/>
                    </a:solidFill>
                  </a:tcPr>
                </a:tc>
                <a:extLst>
                  <a:ext uri="{0D108BD9-81ED-4DB2-BD59-A6C34878D82A}">
                    <a16:rowId xmlns:a16="http://schemas.microsoft.com/office/drawing/2014/main" xmlns="" val="81019745"/>
                  </a:ext>
                </a:extLst>
              </a:tr>
              <a:tr h="1653519">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993300"/>
                          </a:solidFill>
                          <a:effectLst/>
                          <a:latin typeface="Arial" panose="020B0604020202020204" pitchFamily="34" charset="0"/>
                          <a:cs typeface="b nazanin" pitchFamily="2" charset="-78"/>
                        </a:rPr>
                        <a:t>فرصت ها :</a:t>
                      </a:r>
                      <a:r>
                        <a:rPr kumimoji="0" lang="en-US" altLang="fa-IR" sz="2000" b="1" i="0" u="none" strike="noStrike" cap="none" normalizeH="0" baseline="0" dirty="0">
                          <a:ln>
                            <a:noFill/>
                          </a:ln>
                          <a:solidFill>
                            <a:srgbClr val="993300"/>
                          </a:solidFill>
                          <a:effectLst/>
                          <a:latin typeface="Arial" panose="020B0604020202020204" pitchFamily="34" charset="0"/>
                          <a:cs typeface="b nazanin" pitchFamily="2" charset="-78"/>
                        </a:rPr>
                        <a:t>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D7FD"/>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600" b="1" i="1" u="none" strike="noStrike" cap="none" normalizeH="0" baseline="0" dirty="0">
                          <a:ln>
                            <a:noFill/>
                          </a:ln>
                          <a:solidFill>
                            <a:srgbClr val="FF0000"/>
                          </a:solidFill>
                          <a:effectLst/>
                          <a:latin typeface="Arial" panose="020B0604020202020204" pitchFamily="34" charset="0"/>
                          <a:cs typeface="b nazanin" pitchFamily="2" charset="-78"/>
                        </a:rPr>
                        <a:t>استراتژی های     </a:t>
                      </a:r>
                      <a:r>
                        <a:rPr kumimoji="0" lang="fa-IR" altLang="fa-IR" sz="1600" b="1" i="1" u="none" strike="noStrike" cap="none" normalizeH="0" baseline="0" dirty="0">
                          <a:ln>
                            <a:noFill/>
                          </a:ln>
                          <a:solidFill>
                            <a:schemeClr val="tx1"/>
                          </a:solidFill>
                          <a:effectLst/>
                          <a:latin typeface="Arial" panose="020B0604020202020204" pitchFamily="34" charset="0"/>
                          <a:cs typeface="b nazanin" pitchFamily="2" charset="-78"/>
                        </a:rPr>
                        <a:t> </a:t>
                      </a:r>
                      <a:r>
                        <a:rPr kumimoji="0" lang="en-US" altLang="fa-IR" sz="1800" b="1" i="1" u="none" strike="noStrike" cap="none" normalizeH="0" baseline="0" dirty="0">
                          <a:ln>
                            <a:noFill/>
                          </a:ln>
                          <a:solidFill>
                            <a:srgbClr val="990099"/>
                          </a:solidFill>
                          <a:effectLst/>
                          <a:latin typeface="Arial" panose="020B0604020202020204" pitchFamily="34" charset="0"/>
                          <a:cs typeface="b nazanin" pitchFamily="2" charset="-78"/>
                        </a:rPr>
                        <a:t>s  </a:t>
                      </a:r>
                      <a:r>
                        <a:rPr kumimoji="0" lang="en-US" altLang="fa-IR" sz="1800" b="1" i="1" u="none" strike="noStrike" cap="none" normalizeH="0" baseline="0" dirty="0">
                          <a:ln>
                            <a:noFill/>
                          </a:ln>
                          <a:solidFill>
                            <a:srgbClr val="993300"/>
                          </a:solidFill>
                          <a:effectLst/>
                          <a:latin typeface="Arial" panose="020B0604020202020204" pitchFamily="34" charset="0"/>
                          <a:cs typeface="b nazanin" pitchFamily="2" charset="-78"/>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4FE"/>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600" b="1" i="1" u="none" strike="noStrike" cap="none" normalizeH="0" baseline="0" dirty="0">
                          <a:ln>
                            <a:noFill/>
                          </a:ln>
                          <a:solidFill>
                            <a:srgbClr val="FF0000"/>
                          </a:solidFill>
                          <a:effectLst/>
                          <a:latin typeface="Arial" panose="020B0604020202020204" pitchFamily="34" charset="0"/>
                          <a:cs typeface="b nazanin" pitchFamily="2" charset="-78"/>
                        </a:rPr>
                        <a:t>استراتژی های      </a:t>
                      </a:r>
                      <a:r>
                        <a:rPr kumimoji="0" lang="en-US" altLang="fa-IR" sz="1800" b="1" i="1" u="none" strike="noStrike" cap="none" normalizeH="0" baseline="0" dirty="0">
                          <a:ln>
                            <a:noFill/>
                          </a:ln>
                          <a:solidFill>
                            <a:srgbClr val="990099"/>
                          </a:solidFill>
                          <a:effectLst/>
                          <a:latin typeface="Arial" panose="020B0604020202020204" pitchFamily="34" charset="0"/>
                          <a:cs typeface="b nazanin" pitchFamily="2" charset="-78"/>
                        </a:rPr>
                        <a:t>w  </a:t>
                      </a:r>
                      <a:r>
                        <a:rPr kumimoji="0" lang="en-US" altLang="fa-IR" sz="1800" b="1" i="1" u="none" strike="noStrike" cap="none" normalizeH="0" baseline="0" dirty="0">
                          <a:ln>
                            <a:noFill/>
                          </a:ln>
                          <a:solidFill>
                            <a:srgbClr val="993300"/>
                          </a:solidFill>
                          <a:effectLst/>
                          <a:latin typeface="Arial" panose="020B0604020202020204" pitchFamily="34" charset="0"/>
                          <a:cs typeface="b nazanin" pitchFamily="2" charset="-78"/>
                        </a:rPr>
                        <a: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4FE"/>
                    </a:solidFill>
                  </a:tcPr>
                </a:tc>
                <a:extLst>
                  <a:ext uri="{0D108BD9-81ED-4DB2-BD59-A6C34878D82A}">
                    <a16:rowId xmlns:a16="http://schemas.microsoft.com/office/drawing/2014/main" xmlns="" val="528650100"/>
                  </a:ext>
                </a:extLst>
              </a:tr>
              <a:tr h="1653519">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2000" b="1" i="0" u="none" strike="noStrike" cap="none" normalizeH="0" baseline="0" dirty="0">
                          <a:ln>
                            <a:noFill/>
                          </a:ln>
                          <a:solidFill>
                            <a:srgbClr val="993300"/>
                          </a:solidFill>
                          <a:effectLst/>
                          <a:latin typeface="Arial" panose="020B0604020202020204" pitchFamily="34" charset="0"/>
                          <a:cs typeface="b nazanin" pitchFamily="2" charset="-78"/>
                        </a:rPr>
                        <a:t>تهدیدها:</a:t>
                      </a:r>
                      <a:r>
                        <a:rPr kumimoji="0" lang="en-US" altLang="fa-IR" sz="2000" b="1" i="0" u="none" strike="noStrike" cap="none" normalizeH="0" baseline="0" dirty="0">
                          <a:ln>
                            <a:noFill/>
                          </a:ln>
                          <a:solidFill>
                            <a:srgbClr val="993300"/>
                          </a:solidFill>
                          <a:effectLst/>
                          <a:latin typeface="Arial" panose="020B0604020202020204" pitchFamily="34" charset="0"/>
                          <a:cs typeface="b nazanin" pitchFamily="2" charset="-78"/>
                        </a:rPr>
                        <a:t>T</a:t>
                      </a:r>
                      <a:r>
                        <a:rPr kumimoji="0" lang="en-US" altLang="fa-IR" sz="2800" b="0" i="0" u="none" strike="noStrike" cap="none" normalizeH="0" baseline="0" dirty="0">
                          <a:ln>
                            <a:noFill/>
                          </a:ln>
                          <a:solidFill>
                            <a:srgbClr val="993300"/>
                          </a:solidFill>
                          <a:effectLst/>
                          <a:latin typeface="Arial" panose="020B0604020202020204" pitchFamily="34" charset="0"/>
                          <a:cs typeface="b nazanin" pitchFamily="2" charset="-7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AD7FD"/>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600" b="1" i="1" u="none" strike="noStrike" cap="none" normalizeH="0" baseline="0" dirty="0">
                          <a:ln>
                            <a:noFill/>
                          </a:ln>
                          <a:solidFill>
                            <a:srgbClr val="FF0000"/>
                          </a:solidFill>
                          <a:effectLst/>
                          <a:latin typeface="Arial" panose="020B0604020202020204" pitchFamily="34" charset="0"/>
                          <a:cs typeface="b nazanin" pitchFamily="2" charset="-78"/>
                        </a:rPr>
                        <a:t>استراتژی های      </a:t>
                      </a:r>
                      <a:r>
                        <a:rPr kumimoji="0" lang="fa-IR" altLang="fa-IR" sz="1600" b="1" i="1" u="none" strike="noStrike" cap="none" normalizeH="0" baseline="0" dirty="0">
                          <a:ln>
                            <a:noFill/>
                          </a:ln>
                          <a:solidFill>
                            <a:srgbClr val="993300"/>
                          </a:solidFill>
                          <a:effectLst/>
                          <a:latin typeface="Arial" panose="020B0604020202020204" pitchFamily="34" charset="0"/>
                          <a:cs typeface="b nazanin" pitchFamily="2" charset="-78"/>
                        </a:rPr>
                        <a:t> </a:t>
                      </a:r>
                      <a:r>
                        <a:rPr kumimoji="0" lang="en-US" altLang="fa-IR" sz="1800" b="1" i="1" u="none" strike="noStrike" cap="none" normalizeH="0" baseline="0" dirty="0">
                          <a:ln>
                            <a:noFill/>
                          </a:ln>
                          <a:solidFill>
                            <a:srgbClr val="990099"/>
                          </a:solidFill>
                          <a:effectLst/>
                          <a:latin typeface="Arial" panose="020B0604020202020204" pitchFamily="34" charset="0"/>
                          <a:cs typeface="b nazanin" pitchFamily="2" charset="-78"/>
                        </a:rPr>
                        <a:t>s</a:t>
                      </a:r>
                      <a:r>
                        <a:rPr kumimoji="0" lang="en-US" altLang="fa-IR" sz="1800" b="1" i="1" u="none" strike="noStrike" cap="none" normalizeH="0" baseline="0" dirty="0">
                          <a:ln>
                            <a:noFill/>
                          </a:ln>
                          <a:solidFill>
                            <a:srgbClr val="993300"/>
                          </a:solidFill>
                          <a:effectLst/>
                          <a:latin typeface="Arial" panose="020B0604020202020204" pitchFamily="34" charset="0"/>
                          <a:cs typeface="b nazanin" pitchFamily="2" charset="-78"/>
                        </a:rPr>
                        <a:t>  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F4FE"/>
                    </a:solidFill>
                  </a:tcPr>
                </a:tc>
                <a:tc>
                  <a:txBody>
                    <a:bodyPr/>
                    <a:lstStyle>
                      <a:lvl1pPr algn="r">
                        <a:spcBef>
                          <a:spcPct val="20000"/>
                        </a:spcBef>
                        <a:defRPr sz="2800">
                          <a:solidFill>
                            <a:schemeClr val="tx1"/>
                          </a:solidFill>
                          <a:latin typeface="Arial" panose="020B0604020202020204" pitchFamily="34" charset="0"/>
                          <a:cs typeface="Arial" panose="020B0604020202020204" pitchFamily="34" charset="0"/>
                        </a:defRPr>
                      </a:lvl1pPr>
                      <a:lvl2pPr algn="r">
                        <a:spcBef>
                          <a:spcPct val="20000"/>
                        </a:spcBef>
                        <a:defRPr sz="2400">
                          <a:solidFill>
                            <a:schemeClr val="tx1"/>
                          </a:solidFill>
                          <a:latin typeface="Arial" panose="020B0604020202020204" pitchFamily="34" charset="0"/>
                          <a:cs typeface="Arial" panose="020B0604020202020204" pitchFamily="34" charset="0"/>
                        </a:defRPr>
                      </a:lvl2pPr>
                      <a:lvl3pPr algn="r">
                        <a:spcBef>
                          <a:spcPct val="20000"/>
                        </a:spcBef>
                        <a:defRPr sz="2000">
                          <a:solidFill>
                            <a:schemeClr val="tx1"/>
                          </a:solidFill>
                          <a:latin typeface="Arial" panose="020B0604020202020204" pitchFamily="34" charset="0"/>
                          <a:cs typeface="Arial" panose="020B0604020202020204" pitchFamily="34" charset="0"/>
                        </a:defRPr>
                      </a:lvl3pPr>
                      <a:lvl4pPr algn="r">
                        <a:spcBef>
                          <a:spcPct val="20000"/>
                        </a:spcBef>
                        <a:defRPr>
                          <a:solidFill>
                            <a:schemeClr val="tx1"/>
                          </a:solidFill>
                          <a:latin typeface="Arial" panose="020B0604020202020204" pitchFamily="34" charset="0"/>
                          <a:cs typeface="Arial" panose="020B0604020202020204" pitchFamily="34" charset="0"/>
                        </a:defRPr>
                      </a:lvl4pPr>
                      <a:lvl5pPr algn="r">
                        <a:spcBef>
                          <a:spcPct val="20000"/>
                        </a:spcBef>
                        <a:defRPr>
                          <a:solidFill>
                            <a:schemeClr val="tx1"/>
                          </a:solidFill>
                          <a:latin typeface="Arial" panose="020B0604020202020204" pitchFamily="34" charset="0"/>
                          <a:cs typeface="Arial" panose="020B0604020202020204" pitchFamily="34" charset="0"/>
                        </a:defRPr>
                      </a:lvl5pPr>
                      <a:lvl6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altLang="fa-IR" sz="1600" b="1" i="1" u="none" strike="noStrike" cap="none" normalizeH="0" baseline="0" dirty="0">
                          <a:ln>
                            <a:noFill/>
                          </a:ln>
                          <a:solidFill>
                            <a:srgbClr val="FF0000"/>
                          </a:solidFill>
                          <a:effectLst/>
                          <a:latin typeface="Arial" panose="020B0604020202020204" pitchFamily="34" charset="0"/>
                          <a:cs typeface="b nazanin" pitchFamily="2" charset="-78"/>
                        </a:rPr>
                        <a:t>استراتژی های</a:t>
                      </a:r>
                      <a:r>
                        <a:rPr kumimoji="0" lang="fa-IR" altLang="fa-IR" sz="1800" b="1" i="1" u="none" strike="noStrike" cap="none" normalizeH="0" baseline="0" dirty="0">
                          <a:ln>
                            <a:noFill/>
                          </a:ln>
                          <a:solidFill>
                            <a:srgbClr val="993300"/>
                          </a:solidFill>
                          <a:effectLst/>
                          <a:latin typeface="Arial" panose="020B0604020202020204" pitchFamily="34" charset="0"/>
                          <a:cs typeface="b nazanin" pitchFamily="2" charset="-78"/>
                        </a:rPr>
                        <a:t>       </a:t>
                      </a:r>
                      <a:r>
                        <a:rPr kumimoji="0" lang="en-US" altLang="fa-IR" sz="1800" b="1" i="1" u="none" strike="noStrike" cap="none" normalizeH="0" baseline="0" dirty="0">
                          <a:ln>
                            <a:noFill/>
                          </a:ln>
                          <a:solidFill>
                            <a:srgbClr val="990099"/>
                          </a:solidFill>
                          <a:effectLst/>
                          <a:latin typeface="Arial" panose="020B0604020202020204" pitchFamily="34" charset="0"/>
                          <a:cs typeface="b nazanin" pitchFamily="2" charset="-78"/>
                        </a:rPr>
                        <a:t>w </a:t>
                      </a:r>
                      <a:r>
                        <a:rPr kumimoji="0" lang="en-US" altLang="fa-IR" sz="1800" b="1" i="1" u="none" strike="noStrike" cap="none" normalizeH="0" baseline="0" dirty="0">
                          <a:ln>
                            <a:noFill/>
                          </a:ln>
                          <a:solidFill>
                            <a:srgbClr val="993300"/>
                          </a:solidFill>
                          <a:effectLst/>
                          <a:latin typeface="Arial" panose="020B0604020202020204" pitchFamily="34" charset="0"/>
                          <a:cs typeface="b nazanin" pitchFamily="2" charset="-78"/>
                        </a:rPr>
                        <a:t> </a:t>
                      </a:r>
                      <a:r>
                        <a:rPr kumimoji="0" lang="en-US" altLang="fa-IR" sz="1600" b="1" i="1" u="none" strike="noStrike" cap="none" normalizeH="0" baseline="0" dirty="0">
                          <a:ln>
                            <a:noFill/>
                          </a:ln>
                          <a:solidFill>
                            <a:srgbClr val="993300"/>
                          </a:solidFill>
                          <a:effectLst/>
                          <a:latin typeface="Arial" panose="020B0604020202020204" pitchFamily="34" charset="0"/>
                          <a:cs typeface="b nazanin" pitchFamily="2" charset="-78"/>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F4FE"/>
                    </a:solidFill>
                  </a:tcPr>
                </a:tc>
                <a:extLst>
                  <a:ext uri="{0D108BD9-81ED-4DB2-BD59-A6C34878D82A}">
                    <a16:rowId xmlns:a16="http://schemas.microsoft.com/office/drawing/2014/main" xmlns="" val="3278583420"/>
                  </a:ext>
                </a:extLst>
              </a:tr>
            </a:tbl>
          </a:graphicData>
        </a:graphic>
      </p:graphicFrame>
    </p:spTree>
    <p:extLst>
      <p:ext uri="{BB962C8B-B14F-4D97-AF65-F5344CB8AC3E}">
        <p14:creationId xmlns:p14="http://schemas.microsoft.com/office/powerpoint/2010/main" val="3055537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2118048" y="653141"/>
            <a:ext cx="8082837" cy="793103"/>
          </a:xfrm>
          <a:solidFill>
            <a:schemeClr val="accent5">
              <a:lumMod val="20000"/>
              <a:lumOff val="80000"/>
            </a:schemeClr>
          </a:solidFill>
          <a:ln w="57150" cmpd="thickThin">
            <a:solidFill>
              <a:srgbClr val="0000FF"/>
            </a:solidFill>
            <a:miter lim="800000"/>
            <a:headEnd/>
            <a:tailEnd/>
          </a:ln>
        </p:spPr>
        <p:txBody>
          <a:bodyPr>
            <a:normAutofit/>
          </a:bodyPr>
          <a:lstStyle/>
          <a:p>
            <a:pPr algn="ctr" rtl="1"/>
            <a:r>
              <a:rPr lang="fa-IR" altLang="fa-IR" sz="2200" b="1" i="1" dirty="0">
                <a:solidFill>
                  <a:srgbClr val="FF3300"/>
                </a:solidFill>
                <a:cs typeface="B Titr" panose="00000700000000000000" pitchFamily="2" charset="-78"/>
              </a:rPr>
              <a:t>مشکلات استراتژیک سازمان</a:t>
            </a:r>
            <a:endParaRPr lang="en-US" altLang="fa-IR" sz="22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759863" y="1788301"/>
            <a:ext cx="1051560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fa-IR" altLang="fa-IR" sz="1800" b="1" i="1" dirty="0">
              <a:effectLst/>
            </a:endParaRPr>
          </a:p>
          <a:p>
            <a:pPr>
              <a:lnSpc>
                <a:spcPct val="80000"/>
              </a:lnSpc>
            </a:pPr>
            <a:r>
              <a:rPr lang="fa-IR" altLang="fa-IR" sz="1800" b="1" i="1" dirty="0">
                <a:effectLst/>
              </a:rPr>
              <a:t>مسائل اساسی ناظر بر خط مشی سازمان که برتعهدات ،رسالت و ارزش ها، سطح تولد یا خدمات تاثیر می گذارد.</a:t>
            </a:r>
          </a:p>
          <a:p>
            <a:pPr>
              <a:lnSpc>
                <a:spcPct val="80000"/>
              </a:lnSpc>
            </a:pPr>
            <a:endParaRPr lang="fa-IR" altLang="fa-IR" sz="1800" b="1" i="1" dirty="0">
              <a:effectLst/>
            </a:endParaRPr>
          </a:p>
          <a:p>
            <a:pPr>
              <a:lnSpc>
                <a:spcPct val="80000"/>
              </a:lnSpc>
            </a:pPr>
            <a:r>
              <a:rPr lang="fa-IR" altLang="fa-IR" sz="1800" b="1" i="1" dirty="0">
                <a:effectLst/>
              </a:rPr>
              <a:t>یک مساله استراتژیک باید: </a:t>
            </a:r>
            <a:r>
              <a:rPr lang="fa-IR" altLang="fa-IR" sz="1800" b="1" i="1" dirty="0">
                <a:solidFill>
                  <a:srgbClr val="FF0000"/>
                </a:solidFill>
                <a:effectLst/>
              </a:rPr>
              <a:t>1- مختصر و کامل توصیف شود </a:t>
            </a:r>
            <a:r>
              <a:rPr lang="fa-IR" altLang="fa-IR" sz="1800" b="1" i="1" dirty="0">
                <a:effectLst/>
              </a:rPr>
              <a:t>. </a:t>
            </a:r>
            <a:r>
              <a:rPr lang="fa-IR" altLang="fa-IR" sz="1800" b="1" i="1" dirty="0">
                <a:solidFill>
                  <a:srgbClr val="00B0F0"/>
                </a:solidFill>
                <a:effectLst/>
              </a:rPr>
              <a:t>2- بطور سوالی طرح شود. </a:t>
            </a:r>
            <a:r>
              <a:rPr lang="fa-IR" altLang="fa-IR" sz="1800" b="1" i="1" dirty="0">
                <a:solidFill>
                  <a:srgbClr val="FF3399"/>
                </a:solidFill>
                <a:effectLst/>
              </a:rPr>
              <a:t>3- اگر سازمان توان حل ندارد مطرح نباشد.</a:t>
            </a:r>
          </a:p>
          <a:p>
            <a:pPr>
              <a:lnSpc>
                <a:spcPct val="80000"/>
              </a:lnSpc>
            </a:pPr>
            <a:endParaRPr lang="fa-IR" altLang="fa-IR" sz="1800" b="1" i="1" dirty="0">
              <a:effectLst/>
            </a:endParaRPr>
          </a:p>
          <a:p>
            <a:pPr>
              <a:lnSpc>
                <a:spcPct val="80000"/>
              </a:lnSpc>
            </a:pPr>
            <a:r>
              <a:rPr lang="fa-IR" altLang="fa-IR" sz="1800" b="1" i="1" dirty="0">
                <a:effectLst/>
              </a:rPr>
              <a:t>باید مشخص شود که مشکل در رابطه با دورنما، رسالت، ارزش ها یا نقاط قوت و ضعف یا فرصت ها و تهدیدات مطرح است.</a:t>
            </a:r>
          </a:p>
          <a:p>
            <a:pPr>
              <a:lnSpc>
                <a:spcPct val="80000"/>
              </a:lnSpc>
            </a:pPr>
            <a:endParaRPr lang="fa-IR" altLang="fa-IR" sz="1800" b="1" i="1" dirty="0">
              <a:effectLst/>
            </a:endParaRPr>
          </a:p>
          <a:p>
            <a:pPr>
              <a:lnSpc>
                <a:spcPct val="80000"/>
              </a:lnSpc>
            </a:pPr>
            <a:r>
              <a:rPr lang="fa-IR" altLang="fa-IR" sz="1800" b="1" i="1" dirty="0">
                <a:effectLst/>
              </a:rPr>
              <a:t>تیم برنامه ریز باید نتایج و بازتاب ناشی از نارسایی و عدم موفقیت در برخورد مناسب با موضوع را مشخص سازد.</a:t>
            </a:r>
          </a:p>
          <a:p>
            <a:pPr>
              <a:lnSpc>
                <a:spcPct val="80000"/>
              </a:lnSpc>
            </a:pPr>
            <a:endParaRPr lang="fa-IR" altLang="fa-IR" sz="1800" b="1" i="1" dirty="0">
              <a:effectLst/>
            </a:endParaRPr>
          </a:p>
          <a:p>
            <a:pPr>
              <a:lnSpc>
                <a:spcPct val="80000"/>
              </a:lnSpc>
            </a:pPr>
            <a:r>
              <a:rPr lang="fa-IR" altLang="fa-IR" sz="1800" b="1" i="1" dirty="0">
                <a:effectLst/>
              </a:rPr>
              <a:t>ممکن است از نتیجه ارزیابی محیط داخلی، خارجی، دربرنامه های کوتاه مدت و یا بلند مدت منعکس شده باشند.</a:t>
            </a:r>
          </a:p>
          <a:p>
            <a:pPr>
              <a:lnSpc>
                <a:spcPct val="80000"/>
              </a:lnSpc>
            </a:pPr>
            <a:endParaRPr lang="fa-IR" altLang="fa-IR" sz="1800" b="1" i="1" dirty="0">
              <a:effectLst/>
            </a:endParaRPr>
          </a:p>
          <a:p>
            <a:pPr>
              <a:lnSpc>
                <a:spcPct val="80000"/>
              </a:lnSpc>
            </a:pPr>
            <a:r>
              <a:rPr lang="fa-IR" altLang="fa-IR" sz="1800" b="1" i="1" dirty="0">
                <a:effectLst/>
              </a:rPr>
              <a:t>مثال موضوعات استراتژیک در سطح یک کشور : نارضایتی ، بیکاری ، نابرابری اقتصادی ، تهدیدات خارجی و.......</a:t>
            </a:r>
          </a:p>
          <a:p>
            <a:pPr>
              <a:lnSpc>
                <a:spcPct val="80000"/>
              </a:lnSpc>
            </a:pPr>
            <a:endParaRPr lang="fa-IR" altLang="fa-IR" sz="1800" b="1" i="1" dirty="0">
              <a:effectLst/>
            </a:endParaRPr>
          </a:p>
          <a:p>
            <a:pPr>
              <a:lnSpc>
                <a:spcPct val="80000"/>
              </a:lnSpc>
            </a:pPr>
            <a:r>
              <a:rPr lang="fa-IR" altLang="fa-IR" sz="1800" b="1" i="1" dirty="0">
                <a:effectLst/>
              </a:rPr>
              <a:t>برای تحلیل مشکل استراتژیک باید ریشه های بروز مشکل ،روند رشد و نمو آن و اثرمتقابل آن برسایر موضوع ها بررسی شود.</a:t>
            </a:r>
            <a:endParaRPr lang="en-US" altLang="fa-IR" sz="1800" b="1" i="1" dirty="0">
              <a:effectLst/>
            </a:endParaRPr>
          </a:p>
          <a:p>
            <a:pPr marL="0" indent="0" algn="just">
              <a:lnSpc>
                <a:spcPct val="90000"/>
              </a:lnSpc>
              <a:buClr>
                <a:srgbClr val="FF0000"/>
              </a:buClr>
              <a:buNone/>
            </a:pPr>
            <a:endParaRPr lang="fa-IR" altLang="fa-IR" sz="1800" b="1" dirty="0">
              <a:effectLst/>
              <a:cs typeface="B Nazanin" panose="00000400000000000000" pitchFamily="2" charset="-78"/>
            </a:endParaRPr>
          </a:p>
        </p:txBody>
      </p:sp>
    </p:spTree>
    <p:extLst>
      <p:ext uri="{BB962C8B-B14F-4D97-AF65-F5344CB8AC3E}">
        <p14:creationId xmlns:p14="http://schemas.microsoft.com/office/powerpoint/2010/main" val="3359801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BF1E1830-C809-85B1-07EE-3A7183ED1EAE}"/>
              </a:ext>
            </a:extLst>
          </p:cNvPr>
          <p:cNvSpPr>
            <a:spLocks noGrp="1" noChangeArrowheads="1"/>
          </p:cNvSpPr>
          <p:nvPr>
            <p:ph type="title"/>
          </p:nvPr>
        </p:nvSpPr>
        <p:spPr>
          <a:xfrm>
            <a:off x="2118048" y="653141"/>
            <a:ext cx="8082837" cy="793103"/>
          </a:xfrm>
          <a:solidFill>
            <a:schemeClr val="accent5">
              <a:lumMod val="20000"/>
              <a:lumOff val="80000"/>
            </a:schemeClr>
          </a:solidFill>
          <a:ln w="57150" cmpd="thickThin">
            <a:solidFill>
              <a:srgbClr val="0000FF"/>
            </a:solidFill>
            <a:miter lim="800000"/>
            <a:headEnd/>
            <a:tailEnd/>
          </a:ln>
        </p:spPr>
        <p:txBody>
          <a:bodyPr>
            <a:normAutofit/>
          </a:bodyPr>
          <a:lstStyle/>
          <a:p>
            <a:pPr algn="ctr" rtl="1"/>
            <a:r>
              <a:rPr lang="fa-IR" altLang="fa-IR" sz="2200" b="1" i="1" dirty="0">
                <a:solidFill>
                  <a:srgbClr val="FF3300"/>
                </a:solidFill>
                <a:cs typeface="B Titr" panose="00000700000000000000" pitchFamily="2" charset="-78"/>
              </a:rPr>
              <a:t>منابع موضوع برنامه ریزی استراتژ یک</a:t>
            </a:r>
            <a:endParaRPr lang="en-US" altLang="fa-IR" sz="2200" b="1" i="1" dirty="0">
              <a:solidFill>
                <a:srgbClr val="FF3300"/>
              </a:solidFill>
              <a:cs typeface="B Titr" panose="00000700000000000000" pitchFamily="2" charset="-78"/>
            </a:endParaRPr>
          </a:p>
        </p:txBody>
      </p:sp>
      <p:sp>
        <p:nvSpPr>
          <p:cNvPr id="5" name="Rectangle 3">
            <a:extLst>
              <a:ext uri="{FF2B5EF4-FFF2-40B4-BE49-F238E27FC236}">
                <a16:creationId xmlns:a16="http://schemas.microsoft.com/office/drawing/2014/main" xmlns="" id="{BAA4FAEF-43A7-729D-64C8-FB520BE52C4C}"/>
              </a:ext>
            </a:extLst>
          </p:cNvPr>
          <p:cNvSpPr txBox="1">
            <a:spLocks noGrp="1" noChangeArrowheads="1"/>
          </p:cNvSpPr>
          <p:nvPr>
            <p:ph idx="1"/>
          </p:nvPr>
        </p:nvSpPr>
        <p:spPr bwMode="auto">
          <a:xfrm>
            <a:off x="1534106" y="1713657"/>
            <a:ext cx="9250720" cy="4631159"/>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Clr>
                <a:srgbClr val="FF0000"/>
              </a:buClr>
              <a:buNone/>
            </a:pPr>
            <a:r>
              <a:rPr lang="fa-IR" altLang="fa-IR" sz="1800" b="1" dirty="0">
                <a:effectLst>
                  <a:outerShdw blurRad="38100" dist="38100" dir="2700000" algn="tl">
                    <a:srgbClr val="C0C0C0"/>
                  </a:outerShdw>
                </a:effectLst>
                <a:cs typeface="B Nazanin" panose="00000400000000000000" pitchFamily="2" charset="-78"/>
              </a:rPr>
              <a:t> </a:t>
            </a:r>
          </a:p>
          <a:p>
            <a:pPr marL="0" indent="0" algn="ctr">
              <a:buClr>
                <a:srgbClr val="FF0000"/>
              </a:buClr>
              <a:buNone/>
            </a:pPr>
            <a:endParaRPr lang="fa-IR" altLang="fa-IR" sz="1800" b="1" dirty="0">
              <a:effectLst>
                <a:outerShdw blurRad="38100" dist="38100" dir="2700000" algn="tl">
                  <a:srgbClr val="C0C0C0"/>
                </a:outerShdw>
              </a:effectLst>
              <a:cs typeface="B Nazanin" panose="00000400000000000000" pitchFamily="2" charset="-78"/>
            </a:endParaRPr>
          </a:p>
          <a:p>
            <a:pPr marL="0" indent="0" algn="ctr">
              <a:buClr>
                <a:srgbClr val="FF0000"/>
              </a:buClr>
              <a:buNone/>
            </a:pPr>
            <a:endParaRPr lang="fa-IR" altLang="fa-IR" sz="1800" b="1" dirty="0">
              <a:effectLst>
                <a:outerShdw blurRad="38100" dist="38100" dir="2700000" algn="tl">
                  <a:srgbClr val="C0C0C0"/>
                </a:outerShdw>
              </a:effectLst>
              <a:cs typeface="B Nazanin" panose="00000400000000000000" pitchFamily="2" charset="-78"/>
            </a:endParaRPr>
          </a:p>
          <a:p>
            <a:pPr marL="0" indent="0" algn="ctr">
              <a:buClr>
                <a:srgbClr val="FF0000"/>
              </a:buClr>
              <a:buNone/>
            </a:pPr>
            <a:endParaRPr lang="fa-IR" altLang="fa-IR" sz="1800" b="1" dirty="0">
              <a:effectLst>
                <a:outerShdw blurRad="38100" dist="38100" dir="2700000" algn="tl">
                  <a:srgbClr val="C0C0C0"/>
                </a:outerShdw>
              </a:effectLst>
              <a:cs typeface="B Nazanin" panose="00000400000000000000" pitchFamily="2" charset="-78"/>
            </a:endParaRPr>
          </a:p>
          <a:p>
            <a:pPr marL="0" indent="0" algn="ctr">
              <a:buClr>
                <a:srgbClr val="FF0000"/>
              </a:buClr>
              <a:buNone/>
            </a:pPr>
            <a:r>
              <a:rPr lang="fa-IR" altLang="fa-IR" sz="2000" b="1" dirty="0">
                <a:effectLst/>
                <a:cs typeface="B Nazanin" panose="00000400000000000000" pitchFamily="2" charset="-78"/>
              </a:rPr>
              <a:t>طبیبی، جمال الدین. </a:t>
            </a:r>
            <a:r>
              <a:rPr lang="fa-IR" altLang="fa-IR" sz="1800" b="1" i="1" u="sng" dirty="0">
                <a:solidFill>
                  <a:srgbClr val="FF3300"/>
                </a:solidFill>
                <a:effectLst/>
                <a:cs typeface="B Nazanin" panose="00000400000000000000" pitchFamily="2" charset="-78"/>
              </a:rPr>
              <a:t>برنامه ریزی استراتژیک</a:t>
            </a:r>
            <a:r>
              <a:rPr lang="fa-IR" altLang="fa-IR" sz="2000" b="1" dirty="0">
                <a:effectLst/>
                <a:cs typeface="B Nazanin" panose="00000400000000000000" pitchFamily="2" charset="-78"/>
              </a:rPr>
              <a:t>. تهران: ترمه. چاپ دوم  سال 1382.  </a:t>
            </a:r>
            <a:endParaRPr lang="en-US" altLang="fa-IR" sz="2000" b="1" dirty="0">
              <a:effectLst/>
              <a:cs typeface="B Nazanin" panose="00000400000000000000" pitchFamily="2" charset="-78"/>
            </a:endParaRPr>
          </a:p>
          <a:p>
            <a:pPr marL="0" indent="0" algn="just">
              <a:lnSpc>
                <a:spcPct val="90000"/>
              </a:lnSpc>
              <a:buClr>
                <a:srgbClr val="FF0000"/>
              </a:buClr>
              <a:buNone/>
            </a:pPr>
            <a:endParaRPr lang="fa-IR" altLang="fa-IR" sz="1800" b="1"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158737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C20E2C7-B3B4-6886-43EF-B1D0AF96BD9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7BA02170-ECF2-86D2-3A3A-D6F584A5D0C3}"/>
              </a:ext>
            </a:extLst>
          </p:cNvPr>
          <p:cNvSpPr>
            <a:spLocks noGrp="1" noChangeArrowheads="1"/>
          </p:cNvSpPr>
          <p:nvPr>
            <p:ph type="title"/>
          </p:nvPr>
        </p:nvSpPr>
        <p:spPr>
          <a:xfrm>
            <a:off x="2219130" y="858319"/>
            <a:ext cx="7753739" cy="699895"/>
          </a:xfrm>
          <a:solidFill>
            <a:schemeClr val="accent5">
              <a:lumMod val="20000"/>
              <a:lumOff val="80000"/>
            </a:schemeClr>
          </a:solidFill>
          <a:ln w="57150" cmpd="thickThin">
            <a:solidFill>
              <a:srgbClr val="0000FF"/>
            </a:solidFill>
            <a:miter lim="800000"/>
            <a:headEnd/>
            <a:tailEnd/>
          </a:ln>
        </p:spPr>
        <p:txBody>
          <a:bodyPr>
            <a:normAutofit fontScale="90000"/>
          </a:bodyPr>
          <a:lstStyle/>
          <a:p>
            <a:pPr algn="ctr"/>
            <a:r>
              <a:rPr kumimoji="0" lang="fa-IR" altLang="fa-IR" sz="2800" b="1" i="1" u="none" strike="noStrike" kern="1200" cap="none" spc="0" normalizeH="0" baseline="0" noProof="0" dirty="0">
                <a:ln>
                  <a:noFill/>
                </a:ln>
                <a:solidFill>
                  <a:srgbClr val="FF0000"/>
                </a:solidFill>
                <a:effectLst>
                  <a:outerShdw blurRad="38100" dist="38100" dir="2700000" algn="tl">
                    <a:srgbClr val="C0C0C0"/>
                  </a:outerShdw>
                </a:effectLst>
                <a:uLnTx/>
                <a:uFillTx/>
                <a:latin typeface="Tahoma"/>
                <a:cs typeface="B Titr" panose="00000700000000000000" pitchFamily="2" charset="-78"/>
              </a:rPr>
              <a:t>گام یکم : برنامه ریزی برای برنامه ریزی استراتژیک چگونه است؟</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B2D6F84C-7218-2786-4A5E-BF4E5BC61A69}"/>
              </a:ext>
            </a:extLst>
          </p:cNvPr>
          <p:cNvSpPr txBox="1">
            <a:spLocks noChangeArrowheads="1"/>
          </p:cNvSpPr>
          <p:nvPr/>
        </p:nvSpPr>
        <p:spPr bwMode="auto">
          <a:xfrm>
            <a:off x="1169436" y="1932038"/>
            <a:ext cx="9853126" cy="470473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buFont typeface="Wingdings" panose="05000000000000000000" pitchFamily="2" charset="2"/>
              <a:buChar char="§"/>
            </a:pPr>
            <a:r>
              <a:rPr lang="fa-IR" altLang="fa-IR" sz="1600" b="1" dirty="0">
                <a:effectLst/>
                <a:cs typeface="B Nazanin" panose="00000400000000000000" pitchFamily="2" charset="-78"/>
              </a:rPr>
              <a:t>تشکیل تیم وتقسیم کار و استفاده از مشارکت تیم به تناسب حجم و پیچیدگی سازمان.</a:t>
            </a:r>
          </a:p>
          <a:p>
            <a:pPr>
              <a:lnSpc>
                <a:spcPct val="90000"/>
              </a:lnSpc>
              <a:buFont typeface="Wingdings" panose="05000000000000000000" pitchFamily="2" charset="2"/>
              <a:buChar char="§"/>
            </a:pPr>
            <a:endParaRPr lang="fa-IR" altLang="fa-IR" sz="1600" b="1" dirty="0">
              <a:effectLst/>
              <a:cs typeface="B Nazanin" panose="00000400000000000000" pitchFamily="2" charset="-78"/>
            </a:endParaRPr>
          </a:p>
          <a:p>
            <a:pPr>
              <a:lnSpc>
                <a:spcPct val="90000"/>
              </a:lnSpc>
              <a:buFont typeface="Wingdings" panose="05000000000000000000" pitchFamily="2" charset="2"/>
              <a:buChar char="§"/>
            </a:pPr>
            <a:r>
              <a:rPr lang="fa-IR" altLang="fa-IR" sz="1600" b="1" dirty="0">
                <a:effectLst/>
                <a:cs typeface="B Nazanin" panose="00000400000000000000" pitchFamily="2" charset="-78"/>
              </a:rPr>
              <a:t>سازماندهی و تعیین ساختار مناسب.</a:t>
            </a:r>
          </a:p>
          <a:p>
            <a:pPr>
              <a:lnSpc>
                <a:spcPct val="90000"/>
              </a:lnSpc>
              <a:buFont typeface="Wingdings" panose="05000000000000000000" pitchFamily="2" charset="2"/>
              <a:buChar char="§"/>
            </a:pPr>
            <a:endParaRPr lang="fa-IR" altLang="fa-IR" sz="1600" b="1" dirty="0">
              <a:effectLst/>
              <a:cs typeface="B Nazanin" panose="00000400000000000000" pitchFamily="2" charset="-78"/>
            </a:endParaRPr>
          </a:p>
          <a:p>
            <a:pPr>
              <a:lnSpc>
                <a:spcPct val="90000"/>
              </a:lnSpc>
              <a:buFont typeface="Wingdings" panose="05000000000000000000" pitchFamily="2" charset="2"/>
              <a:buChar char="§"/>
            </a:pPr>
            <a:r>
              <a:rPr lang="fa-IR" altLang="fa-IR" sz="1600" b="1" dirty="0">
                <a:effectLst/>
                <a:cs typeface="B Nazanin" panose="00000400000000000000" pitchFamily="2" charset="-78"/>
              </a:rPr>
              <a:t>افق زمانی برنامه ریزی استراتژیک براساس شرایط خاص خود: 3 یا 5 یا7 سال  ویا بیشتر.....</a:t>
            </a:r>
          </a:p>
          <a:p>
            <a:pPr>
              <a:lnSpc>
                <a:spcPct val="90000"/>
              </a:lnSpc>
              <a:buFont typeface="Wingdings" panose="05000000000000000000" pitchFamily="2" charset="2"/>
              <a:buChar char="§"/>
            </a:pPr>
            <a:endParaRPr lang="fa-IR" altLang="fa-IR" sz="1600" b="1" dirty="0">
              <a:effectLst/>
              <a:cs typeface="B Nazanin" panose="00000400000000000000" pitchFamily="2" charset="-78"/>
            </a:endParaRPr>
          </a:p>
          <a:p>
            <a:pPr>
              <a:lnSpc>
                <a:spcPct val="90000"/>
              </a:lnSpc>
              <a:buFont typeface="Wingdings" panose="05000000000000000000" pitchFamily="2" charset="2"/>
              <a:buChar char="§"/>
            </a:pPr>
            <a:r>
              <a:rPr lang="fa-IR" altLang="fa-IR" sz="1600" b="1" dirty="0">
                <a:effectLst/>
                <a:cs typeface="B Nazanin" panose="00000400000000000000" pitchFamily="2" charset="-78"/>
              </a:rPr>
              <a:t>اطلاع رسانی در مورد برنامه ریزی استراتژیک:</a:t>
            </a:r>
          </a:p>
          <a:p>
            <a:pPr>
              <a:lnSpc>
                <a:spcPct val="90000"/>
              </a:lnSpc>
              <a:buFont typeface="Wingdings" panose="05000000000000000000" pitchFamily="2" charset="2"/>
              <a:buChar char="§"/>
            </a:pPr>
            <a:endParaRPr lang="fa-IR" altLang="fa-IR" sz="1600" b="1" dirty="0">
              <a:effectLst/>
              <a:cs typeface="B Nazanin" panose="00000400000000000000" pitchFamily="2" charset="-78"/>
            </a:endParaRPr>
          </a:p>
          <a:p>
            <a:pPr>
              <a:lnSpc>
                <a:spcPct val="90000"/>
              </a:lnSpc>
              <a:buFont typeface="Wingdings" panose="05000000000000000000" pitchFamily="2" charset="2"/>
              <a:buChar char="§"/>
            </a:pPr>
            <a:r>
              <a:rPr lang="fa-IR" altLang="fa-IR" sz="1600" b="1" dirty="0">
                <a:effectLst/>
                <a:cs typeface="B Nazanin" panose="00000400000000000000" pitchFamily="2" charset="-78"/>
              </a:rPr>
              <a:t>تشریح برنامه ریزی استراتژیک.</a:t>
            </a:r>
          </a:p>
          <a:p>
            <a:pPr>
              <a:lnSpc>
                <a:spcPct val="90000"/>
              </a:lnSpc>
              <a:buFont typeface="Wingdings" panose="05000000000000000000" pitchFamily="2" charset="2"/>
              <a:buChar char="§"/>
            </a:pPr>
            <a:endParaRPr lang="fa-IR" altLang="fa-IR" sz="1600" b="1" dirty="0">
              <a:effectLst/>
              <a:cs typeface="B Nazanin" panose="00000400000000000000" pitchFamily="2" charset="-78"/>
            </a:endParaRPr>
          </a:p>
          <a:p>
            <a:pPr>
              <a:lnSpc>
                <a:spcPct val="90000"/>
              </a:lnSpc>
              <a:buFont typeface="Wingdings" panose="05000000000000000000" pitchFamily="2" charset="2"/>
              <a:buChar char="§"/>
            </a:pPr>
            <a:r>
              <a:rPr lang="fa-IR" altLang="fa-IR" sz="1600" b="1" i="1" dirty="0">
                <a:effectLst/>
                <a:cs typeface="B Nazanin" panose="00000400000000000000" pitchFamily="2" charset="-78"/>
              </a:rPr>
              <a:t>انتشار مطالب پیرامون  برنامه ریزی استراتژیک.</a:t>
            </a:r>
          </a:p>
          <a:p>
            <a:pPr>
              <a:lnSpc>
                <a:spcPct val="90000"/>
              </a:lnSpc>
              <a:buFont typeface="Wingdings" panose="05000000000000000000" pitchFamily="2" charset="2"/>
              <a:buChar char="§"/>
            </a:pPr>
            <a:endParaRPr lang="fa-IR" altLang="fa-IR" sz="1600" b="1" i="1" dirty="0">
              <a:effectLst/>
              <a:cs typeface="B Nazanin" panose="00000400000000000000" pitchFamily="2" charset="-78"/>
            </a:endParaRPr>
          </a:p>
          <a:p>
            <a:pPr>
              <a:lnSpc>
                <a:spcPct val="90000"/>
              </a:lnSpc>
              <a:buFont typeface="Wingdings" panose="05000000000000000000" pitchFamily="2" charset="2"/>
              <a:buChar char="§"/>
            </a:pPr>
            <a:r>
              <a:rPr lang="fa-IR" altLang="fa-IR" sz="1600" b="1" i="1" dirty="0">
                <a:effectLst/>
                <a:cs typeface="B Nazanin" panose="00000400000000000000" pitchFamily="2" charset="-78"/>
              </a:rPr>
              <a:t>تهیه بروشور و راهنما به زبان ساده.</a:t>
            </a:r>
          </a:p>
          <a:p>
            <a:pPr>
              <a:lnSpc>
                <a:spcPct val="90000"/>
              </a:lnSpc>
              <a:buFont typeface="Wingdings" panose="05000000000000000000" pitchFamily="2" charset="2"/>
              <a:buChar char="§"/>
            </a:pPr>
            <a:endParaRPr lang="fa-IR" altLang="fa-IR" sz="1600" b="1" i="1" dirty="0">
              <a:effectLst/>
              <a:cs typeface="B Nazanin" panose="00000400000000000000" pitchFamily="2" charset="-78"/>
            </a:endParaRPr>
          </a:p>
          <a:p>
            <a:pPr>
              <a:lnSpc>
                <a:spcPct val="90000"/>
              </a:lnSpc>
              <a:buFont typeface="Wingdings" panose="05000000000000000000" pitchFamily="2" charset="2"/>
              <a:buChar char="§"/>
            </a:pPr>
            <a:r>
              <a:rPr lang="fa-IR" altLang="fa-IR" sz="1600" b="1" i="1" dirty="0">
                <a:effectLst/>
                <a:cs typeface="B Nazanin" panose="00000400000000000000" pitchFamily="2" charset="-78"/>
              </a:rPr>
              <a:t>نصب بیانیه رسالت سازمان بعد از تدوین.</a:t>
            </a:r>
          </a:p>
          <a:p>
            <a:pPr>
              <a:lnSpc>
                <a:spcPct val="90000"/>
              </a:lnSpc>
              <a:buFont typeface="Wingdings" panose="05000000000000000000" pitchFamily="2" charset="2"/>
              <a:buChar char="§"/>
            </a:pPr>
            <a:endParaRPr lang="fa-IR" altLang="fa-IR" sz="1600" b="1" i="1" dirty="0">
              <a:effectLst/>
              <a:cs typeface="B Nazanin" panose="00000400000000000000" pitchFamily="2" charset="-78"/>
            </a:endParaRPr>
          </a:p>
          <a:p>
            <a:pPr>
              <a:lnSpc>
                <a:spcPct val="90000"/>
              </a:lnSpc>
              <a:buFont typeface="Wingdings" panose="05000000000000000000" pitchFamily="2" charset="2"/>
              <a:buChar char="§"/>
            </a:pPr>
            <a:r>
              <a:rPr lang="fa-IR" altLang="fa-IR" sz="1600" b="1" i="1" dirty="0">
                <a:effectLst/>
                <a:cs typeface="B Nazanin" panose="00000400000000000000" pitchFamily="2" charset="-78"/>
              </a:rPr>
              <a:t>انتشار میزان پیشرفت کار برنامه ریزی استراتژیک.</a:t>
            </a:r>
            <a:endParaRPr lang="en-US" altLang="fa-IR" sz="1600" b="1" i="1" dirty="0">
              <a:effectLst/>
              <a:cs typeface="B Nazanin" panose="00000400000000000000" pitchFamily="2" charset="-78"/>
            </a:endParaRPr>
          </a:p>
        </p:txBody>
      </p:sp>
    </p:spTree>
    <p:extLst>
      <p:ext uri="{BB962C8B-B14F-4D97-AF65-F5344CB8AC3E}">
        <p14:creationId xmlns:p14="http://schemas.microsoft.com/office/powerpoint/2010/main" val="320467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B00BCE1-7053-372B-0CCC-20347516890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EE2E577F-7AF4-E7E4-8AF0-93C5F12FB317}"/>
              </a:ext>
            </a:extLst>
          </p:cNvPr>
          <p:cNvSpPr>
            <a:spLocks noGrp="1" noChangeArrowheads="1"/>
          </p:cNvSpPr>
          <p:nvPr>
            <p:ph type="title"/>
          </p:nvPr>
        </p:nvSpPr>
        <p:spPr>
          <a:xfrm>
            <a:off x="2219130" y="858319"/>
            <a:ext cx="7753739" cy="699895"/>
          </a:xfrm>
          <a:solidFill>
            <a:schemeClr val="accent5">
              <a:lumMod val="20000"/>
              <a:lumOff val="80000"/>
            </a:schemeClr>
          </a:solidFill>
          <a:ln w="57150" cmpd="thickThin">
            <a:solidFill>
              <a:srgbClr val="0000FF"/>
            </a:solidFill>
            <a:miter lim="800000"/>
            <a:headEnd/>
            <a:tailEnd/>
          </a:ln>
        </p:spPr>
        <p:txBody>
          <a:bodyPr>
            <a:normAutofit/>
          </a:bodyPr>
          <a:lstStyle/>
          <a:p>
            <a:pPr algn="ctr"/>
            <a:r>
              <a:rPr kumimoji="0" lang="fa-IR" altLang="fa-IR" sz="2400" b="1" i="1" u="none" strike="noStrike" kern="1200" cap="none" spc="0" normalizeH="0" baseline="0" noProof="0" dirty="0">
                <a:ln>
                  <a:noFill/>
                </a:ln>
                <a:solidFill>
                  <a:srgbClr val="FF3300"/>
                </a:solidFill>
                <a:effectLst>
                  <a:outerShdw blurRad="38100" dist="38100" dir="2700000" algn="tl">
                    <a:srgbClr val="C0C0C0"/>
                  </a:outerShdw>
                </a:effectLst>
                <a:uLnTx/>
                <a:uFillTx/>
                <a:latin typeface="Tahoma"/>
                <a:cs typeface="B Titr" panose="00000700000000000000" pitchFamily="2" charset="-78"/>
              </a:rPr>
              <a:t>گام دوم: تحلیل وضعیت موجود سازمان ( ارزیابی محیط داخلی)</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A7364560-F3D2-49FA-48EB-64FF78C14ACF}"/>
              </a:ext>
            </a:extLst>
          </p:cNvPr>
          <p:cNvSpPr txBox="1">
            <a:spLocks noChangeArrowheads="1"/>
          </p:cNvSpPr>
          <p:nvPr/>
        </p:nvSpPr>
        <p:spPr bwMode="auto">
          <a:xfrm>
            <a:off x="1169437" y="1828800"/>
            <a:ext cx="9853126" cy="4590661"/>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a-IR" altLang="fa-IR" sz="1600" b="1" i="1" dirty="0">
              <a:effectLst/>
              <a:latin typeface="Monotxt" pitchFamily="2" charset="0"/>
              <a:cs typeface="B Nazanin" panose="00000400000000000000" pitchFamily="2" charset="-78"/>
            </a:endParaRPr>
          </a:p>
          <a:p>
            <a:r>
              <a:rPr lang="fa-IR" altLang="fa-IR" sz="1600" b="1" i="1" dirty="0">
                <a:effectLst/>
                <a:latin typeface="Monotxt" pitchFamily="2" charset="0"/>
                <a:cs typeface="B Nazanin" panose="00000400000000000000" pitchFamily="2" charset="-78"/>
              </a:rPr>
              <a:t>ارزیابی، تحلیل  و  بررسی  محیط داخلی  و  شناسایی عوامل موثر خارجی   برسازمان.</a:t>
            </a:r>
          </a:p>
          <a:p>
            <a:pPr marL="0" indent="0">
              <a:buNone/>
            </a:pPr>
            <a:endParaRPr lang="fa-IR" altLang="fa-IR" sz="1600" b="1" i="1" dirty="0">
              <a:effectLst/>
              <a:latin typeface="Monotxt" pitchFamily="2" charset="0"/>
              <a:cs typeface="B Nazanin" panose="00000400000000000000" pitchFamily="2" charset="-78"/>
            </a:endParaRPr>
          </a:p>
          <a:p>
            <a:r>
              <a:rPr lang="fa-IR" altLang="fa-IR" sz="1600" b="1" i="1" dirty="0">
                <a:effectLst/>
                <a:latin typeface="Monotxt" pitchFamily="2" charset="0"/>
                <a:cs typeface="B Nazanin" panose="00000400000000000000" pitchFamily="2" charset="-78"/>
              </a:rPr>
              <a:t>فرایند ارزیابی،  اغلب به تحلیل   </a:t>
            </a:r>
            <a:r>
              <a:rPr lang="en-US" altLang="fa-IR" sz="1600" b="1" i="1" dirty="0">
                <a:effectLst/>
                <a:cs typeface="B Nazanin" panose="00000400000000000000" pitchFamily="2" charset="-78"/>
              </a:rPr>
              <a:t>swot</a:t>
            </a:r>
            <a:r>
              <a:rPr lang="fa-IR" altLang="fa-IR" sz="1600" b="1" i="1" dirty="0">
                <a:effectLst/>
                <a:latin typeface="Monotxt" pitchFamily="2" charset="0"/>
                <a:cs typeface="B Nazanin" panose="00000400000000000000" pitchFamily="2" charset="-78"/>
              </a:rPr>
              <a:t>    اشاره دارد.</a:t>
            </a:r>
          </a:p>
          <a:p>
            <a:endParaRPr lang="fa-IR" altLang="fa-IR" sz="1600" b="1" i="1" dirty="0">
              <a:effectLst/>
              <a:latin typeface="Monotxt" pitchFamily="2" charset="0"/>
              <a:cs typeface="B Nazanin" panose="00000400000000000000" pitchFamily="2" charset="-78"/>
            </a:endParaRPr>
          </a:p>
          <a:p>
            <a:r>
              <a:rPr lang="fa-IR" altLang="fa-IR" sz="1600" b="1" i="1" dirty="0">
                <a:effectLst/>
                <a:latin typeface="Monotxt" pitchFamily="2" charset="0"/>
                <a:cs typeface="B Nazanin" panose="00000400000000000000" pitchFamily="2" charset="-78"/>
              </a:rPr>
              <a:t>اطلاعات این مرحله،  منجر به شناسایی”موضوع های استراتژیک “سازمان می شود.</a:t>
            </a:r>
          </a:p>
          <a:p>
            <a:endParaRPr lang="fa-IR" altLang="fa-IR" sz="1600" b="1" i="1" dirty="0">
              <a:effectLst/>
              <a:latin typeface="Monotxt" pitchFamily="2" charset="0"/>
              <a:cs typeface="B Nazanin" panose="00000400000000000000" pitchFamily="2" charset="-78"/>
            </a:endParaRPr>
          </a:p>
          <a:p>
            <a:r>
              <a:rPr lang="fa-IR" altLang="fa-IR" sz="1600" b="1" i="1" dirty="0">
                <a:effectLst/>
                <a:latin typeface="Monotxt" pitchFamily="2" charset="0"/>
                <a:cs typeface="B Nazanin" panose="00000400000000000000" pitchFamily="2" charset="-78"/>
              </a:rPr>
              <a:t>منجر به شناسایی  مشتریان (گروه های هدف سازمان  و  جمعیت تحت پوشش)  و  گروه های ذینفع می شود.</a:t>
            </a:r>
          </a:p>
          <a:p>
            <a:endParaRPr lang="fa-IR" altLang="fa-IR" sz="1600" b="1" i="1" dirty="0">
              <a:effectLst/>
              <a:latin typeface="Monotxt" pitchFamily="2" charset="0"/>
              <a:cs typeface="B Nazanin" panose="00000400000000000000" pitchFamily="2" charset="-78"/>
            </a:endParaRPr>
          </a:p>
          <a:p>
            <a:r>
              <a:rPr lang="fa-IR" altLang="fa-IR" sz="1600" b="1" i="1" dirty="0">
                <a:effectLst/>
                <a:latin typeface="Monotxt" pitchFamily="2" charset="0"/>
                <a:cs typeface="B Nazanin" panose="00000400000000000000" pitchFamily="2" charset="-78"/>
              </a:rPr>
              <a:t>مهمترین مرحله   از برنامه ریزی استراتژیک   است.</a:t>
            </a:r>
          </a:p>
          <a:p>
            <a:endParaRPr lang="fa-IR" altLang="fa-IR" sz="1600" b="1" i="1" dirty="0">
              <a:effectLst/>
              <a:latin typeface="Monotxt" pitchFamily="2" charset="0"/>
              <a:cs typeface="B Nazanin" panose="00000400000000000000" pitchFamily="2" charset="-78"/>
            </a:endParaRPr>
          </a:p>
          <a:p>
            <a:r>
              <a:rPr lang="fa-IR" altLang="fa-IR" sz="1600" b="1" i="1" dirty="0">
                <a:effectLst/>
                <a:latin typeface="Monotxt" pitchFamily="2" charset="0"/>
                <a:cs typeface="B Nazanin" panose="00000400000000000000" pitchFamily="2" charset="-78"/>
              </a:rPr>
              <a:t>منجر به شناسایی  نقاط قوت و ضعف  و ظرفیت سازمان  را برای پاسخگویی به  مشکلات آینده  آن سازمان</a:t>
            </a:r>
          </a:p>
        </p:txBody>
      </p:sp>
    </p:spTree>
    <p:extLst>
      <p:ext uri="{BB962C8B-B14F-4D97-AF65-F5344CB8AC3E}">
        <p14:creationId xmlns:p14="http://schemas.microsoft.com/office/powerpoint/2010/main" val="331281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9FFA052-EF08-949C-B924-45D11F07903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46245579-CF69-91A5-42E5-8267EBD3D1F3}"/>
              </a:ext>
            </a:extLst>
          </p:cNvPr>
          <p:cNvSpPr>
            <a:spLocks noGrp="1" noChangeArrowheads="1"/>
          </p:cNvSpPr>
          <p:nvPr>
            <p:ph type="title"/>
          </p:nvPr>
        </p:nvSpPr>
        <p:spPr>
          <a:xfrm>
            <a:off x="2304662" y="933060"/>
            <a:ext cx="7529804" cy="699895"/>
          </a:xfrm>
          <a:solidFill>
            <a:schemeClr val="accent5">
              <a:lumMod val="20000"/>
              <a:lumOff val="80000"/>
            </a:schemeClr>
          </a:solidFill>
          <a:ln w="57150" cmpd="thickThin">
            <a:solidFill>
              <a:srgbClr val="0000FF"/>
            </a:solidFill>
            <a:miter lim="800000"/>
            <a:headEnd/>
            <a:tailEnd/>
          </a:ln>
        </p:spPr>
        <p:txBody>
          <a:bodyPr>
            <a:normAutofit/>
          </a:bodyPr>
          <a:lstStyle/>
          <a:p>
            <a:pPr algn="ctr"/>
            <a:r>
              <a:rPr kumimoji="0" lang="fa-IR" altLang="fa-IR" sz="2400" b="1" i="1" u="none" strike="noStrike" kern="1200" cap="none" spc="0" normalizeH="0" baseline="0" noProof="0" dirty="0">
                <a:ln>
                  <a:noFill/>
                </a:ln>
                <a:solidFill>
                  <a:srgbClr val="FF3300"/>
                </a:solidFill>
                <a:effectLst>
                  <a:outerShdw blurRad="38100" dist="38100" dir="2700000" algn="tl">
                    <a:srgbClr val="C0C0C0"/>
                  </a:outerShdw>
                </a:effectLst>
                <a:uLnTx/>
                <a:uFillTx/>
                <a:latin typeface="Tahoma"/>
                <a:cs typeface="B Titr" panose="00000700000000000000" pitchFamily="2" charset="-78"/>
              </a:rPr>
              <a:t>گام دوم: تحلیل وضعیت موجود سازمان ( ارزیابی محیط داخلی)</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43C955E2-2C10-AB5E-49BA-D2101C665F84}"/>
              </a:ext>
            </a:extLst>
          </p:cNvPr>
          <p:cNvSpPr txBox="1">
            <a:spLocks noChangeArrowheads="1"/>
          </p:cNvSpPr>
          <p:nvPr/>
        </p:nvSpPr>
        <p:spPr bwMode="auto">
          <a:xfrm>
            <a:off x="1603309" y="1931438"/>
            <a:ext cx="8985380" cy="3517640"/>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r" defTabSz="914400" rtl="1" eaLnBrk="1" fontAlgn="base" latinLnBrk="0" hangingPunct="1">
              <a:lnSpc>
                <a:spcPct val="90000"/>
              </a:lnSpc>
              <a:spcBef>
                <a:spcPct val="20000"/>
              </a:spcBef>
              <a:spcAft>
                <a:spcPct val="0"/>
              </a:spcAft>
              <a:buClr>
                <a:srgbClr val="FFCC00"/>
              </a:buClr>
              <a:buSzPct val="120000"/>
              <a:buFontTx/>
              <a:buChar char="•"/>
              <a:tabLst/>
              <a:defRPr/>
            </a:pPr>
            <a:endParaRPr lang="fa-IR" altLang="fa-IR" sz="1600" b="1" i="1" dirty="0">
              <a:effectLst/>
              <a:latin typeface="Monotxt" pitchFamily="2" charset="0"/>
              <a:cs typeface="B Nazanin" panose="00000400000000000000" pitchFamily="2" charset="-78"/>
            </a:endParaRPr>
          </a:p>
          <a:p>
            <a:pPr marL="342900" marR="0" lvl="0" indent="-342900" algn="r" defTabSz="914400" rtl="1" eaLnBrk="1" fontAlgn="base" latinLnBrk="0" hangingPunct="1">
              <a:lnSpc>
                <a:spcPct val="90000"/>
              </a:lnSpc>
              <a:spcBef>
                <a:spcPct val="20000"/>
              </a:spcBef>
              <a:spcAft>
                <a:spcPct val="0"/>
              </a:spcAft>
              <a:buClr>
                <a:srgbClr val="00B0F0"/>
              </a:buClr>
              <a:buSzPct val="120000"/>
              <a:buFontTx/>
              <a:buChar char="•"/>
              <a:tabLst/>
              <a:defRPr/>
            </a:pPr>
            <a:r>
              <a:rPr lang="fa-IR" altLang="fa-IR" sz="1600" b="1" i="1" dirty="0">
                <a:effectLst/>
                <a:latin typeface="Monotxt" pitchFamily="2" charset="0"/>
                <a:cs typeface="B Nazanin" panose="00000400000000000000" pitchFamily="2" charset="-78"/>
              </a:rPr>
              <a:t>موقعیت، سنجش عملکرد، شناسایی مشکلات، توان بالقوه و محدودیت های سازمان را نشان می دهد.</a:t>
            </a:r>
          </a:p>
          <a:p>
            <a:pPr marL="342900" marR="0" lvl="0" indent="-342900" algn="r" defTabSz="914400" rtl="1" eaLnBrk="1" fontAlgn="base" latinLnBrk="0" hangingPunct="1">
              <a:lnSpc>
                <a:spcPct val="90000"/>
              </a:lnSpc>
              <a:spcBef>
                <a:spcPct val="20000"/>
              </a:spcBef>
              <a:spcAft>
                <a:spcPct val="0"/>
              </a:spcAft>
              <a:buClr>
                <a:srgbClr val="00B0F0"/>
              </a:buClr>
              <a:buSzPct val="120000"/>
              <a:buFontTx/>
              <a:buChar char="•"/>
              <a:tabLst/>
              <a:defRPr/>
            </a:pPr>
            <a:endParaRPr lang="fa-IR" altLang="fa-IR" sz="1600" b="1" i="1" dirty="0">
              <a:effectLst/>
              <a:latin typeface="Monotxt" pitchFamily="2" charset="0"/>
              <a:cs typeface="B Nazanin" panose="00000400000000000000" pitchFamily="2" charset="-78"/>
            </a:endParaRPr>
          </a:p>
          <a:p>
            <a:pPr marL="342900" marR="0" lvl="0" indent="-342900" algn="r" defTabSz="914400" rtl="1" eaLnBrk="1" fontAlgn="base" latinLnBrk="0" hangingPunct="1">
              <a:lnSpc>
                <a:spcPct val="90000"/>
              </a:lnSpc>
              <a:spcBef>
                <a:spcPct val="20000"/>
              </a:spcBef>
              <a:spcAft>
                <a:spcPct val="0"/>
              </a:spcAft>
              <a:buClr>
                <a:srgbClr val="00B0F0"/>
              </a:buClr>
              <a:buSzPct val="120000"/>
              <a:buFontTx/>
              <a:buChar char="•"/>
              <a:tabLst/>
              <a:defRPr/>
            </a:pPr>
            <a:r>
              <a:rPr lang="fa-IR" altLang="fa-IR" sz="1600" b="1" i="1" dirty="0">
                <a:effectLst/>
                <a:latin typeface="Monotxt" pitchFamily="2" charset="0"/>
                <a:cs typeface="B Nazanin" panose="00000400000000000000" pitchFamily="2" charset="-78"/>
              </a:rPr>
              <a:t>این ارزیابی، ظرفیت، پتانسیل،  امکانات و توانایی های سازمان را نشان می دهد.</a:t>
            </a:r>
          </a:p>
          <a:p>
            <a:pPr marL="342900" marR="0" lvl="0" indent="-342900" algn="r" defTabSz="914400" rtl="1" eaLnBrk="1" fontAlgn="base" latinLnBrk="0" hangingPunct="1">
              <a:lnSpc>
                <a:spcPct val="90000"/>
              </a:lnSpc>
              <a:spcBef>
                <a:spcPct val="20000"/>
              </a:spcBef>
              <a:spcAft>
                <a:spcPct val="0"/>
              </a:spcAft>
              <a:buClr>
                <a:srgbClr val="00B0F0"/>
              </a:buClr>
              <a:buSzPct val="120000"/>
              <a:buFontTx/>
              <a:buChar char="•"/>
              <a:tabLst/>
              <a:defRPr/>
            </a:pPr>
            <a:endParaRPr lang="fa-IR" altLang="fa-IR" sz="1600" b="1" i="1" dirty="0">
              <a:effectLst/>
              <a:latin typeface="Monotxt" pitchFamily="2" charset="0"/>
              <a:cs typeface="B Nazanin" panose="00000400000000000000" pitchFamily="2" charset="-78"/>
            </a:endParaRPr>
          </a:p>
          <a:p>
            <a:pPr marL="342900" marR="0" lvl="0" indent="-342900" algn="r" defTabSz="914400" rtl="1" eaLnBrk="1" fontAlgn="base" latinLnBrk="0" hangingPunct="1">
              <a:lnSpc>
                <a:spcPct val="90000"/>
              </a:lnSpc>
              <a:spcBef>
                <a:spcPct val="20000"/>
              </a:spcBef>
              <a:spcAft>
                <a:spcPct val="0"/>
              </a:spcAft>
              <a:buClr>
                <a:srgbClr val="00B0F0"/>
              </a:buClr>
              <a:buSzPct val="120000"/>
              <a:buFontTx/>
              <a:buChar char="•"/>
              <a:tabLst/>
              <a:defRPr/>
            </a:pPr>
            <a:r>
              <a:rPr lang="fa-IR" altLang="fa-IR" sz="1600" b="1" i="1" dirty="0">
                <a:effectLst/>
                <a:latin typeface="Monotxt" pitchFamily="2" charset="0"/>
                <a:cs typeface="B Nazanin" panose="00000400000000000000" pitchFamily="2" charset="-78"/>
              </a:rPr>
              <a:t>در ارزیابی داخلی، عملکرد گذشته و حال سازمان بررسی می شود.</a:t>
            </a:r>
          </a:p>
          <a:p>
            <a:pPr marL="342900" marR="0" lvl="0" indent="-342900" algn="r" defTabSz="914400" rtl="1" eaLnBrk="1" fontAlgn="base" latinLnBrk="0" hangingPunct="1">
              <a:lnSpc>
                <a:spcPct val="90000"/>
              </a:lnSpc>
              <a:spcBef>
                <a:spcPct val="20000"/>
              </a:spcBef>
              <a:spcAft>
                <a:spcPct val="0"/>
              </a:spcAft>
              <a:buClr>
                <a:srgbClr val="00B0F0"/>
              </a:buClr>
              <a:buSzPct val="120000"/>
              <a:buFontTx/>
              <a:buChar char="•"/>
              <a:tabLst/>
              <a:defRPr/>
            </a:pPr>
            <a:endParaRPr lang="fa-IR" altLang="fa-IR" sz="1600" b="1" i="1" dirty="0">
              <a:effectLst/>
              <a:latin typeface="Monotxt" pitchFamily="2" charset="0"/>
              <a:cs typeface="B Nazanin" panose="00000400000000000000" pitchFamily="2" charset="-78"/>
            </a:endParaRPr>
          </a:p>
          <a:p>
            <a:pPr marL="342900" marR="0" lvl="0" indent="-342900" algn="r" defTabSz="914400" rtl="1" eaLnBrk="1" fontAlgn="base" latinLnBrk="0" hangingPunct="1">
              <a:lnSpc>
                <a:spcPct val="90000"/>
              </a:lnSpc>
              <a:spcBef>
                <a:spcPct val="20000"/>
              </a:spcBef>
              <a:spcAft>
                <a:spcPct val="0"/>
              </a:spcAft>
              <a:buClr>
                <a:srgbClr val="00B0F0"/>
              </a:buClr>
              <a:buSzPct val="120000"/>
              <a:buFontTx/>
              <a:buChar char="•"/>
              <a:tabLst/>
              <a:defRPr/>
            </a:pPr>
            <a:r>
              <a:rPr lang="fa-IR" altLang="fa-IR" sz="1600" b="1" i="1" dirty="0">
                <a:effectLst/>
                <a:latin typeface="Monotxt" pitchFamily="2" charset="0"/>
                <a:cs typeface="B Nazanin" panose="00000400000000000000" pitchFamily="2" charset="-78"/>
              </a:rPr>
              <a:t> 5 حیطه :رسالت، اهداف، فرایند ها، ساختار و منابع مورد بررسی قرار می گیرد.    </a:t>
            </a:r>
          </a:p>
          <a:p>
            <a:pPr marL="0" marR="0" lvl="0" indent="0" algn="r" defTabSz="914400" rtl="1" eaLnBrk="1" fontAlgn="base" latinLnBrk="0" hangingPunct="1">
              <a:lnSpc>
                <a:spcPct val="90000"/>
              </a:lnSpc>
              <a:spcBef>
                <a:spcPct val="20000"/>
              </a:spcBef>
              <a:spcAft>
                <a:spcPct val="0"/>
              </a:spcAft>
              <a:buClr>
                <a:srgbClr val="00B0F0"/>
              </a:buClr>
              <a:buSzPct val="120000"/>
              <a:buNone/>
              <a:tabLst/>
              <a:defRPr/>
            </a:pPr>
            <a:endParaRPr lang="fa-IR" altLang="fa-IR" sz="1600" b="1" i="1" dirty="0">
              <a:effectLst/>
              <a:latin typeface="Monotxt" pitchFamily="2" charset="0"/>
              <a:cs typeface="B Nazanin" panose="00000400000000000000" pitchFamily="2" charset="-78"/>
            </a:endParaRPr>
          </a:p>
        </p:txBody>
      </p:sp>
    </p:spTree>
    <p:extLst>
      <p:ext uri="{BB962C8B-B14F-4D97-AF65-F5344CB8AC3E}">
        <p14:creationId xmlns:p14="http://schemas.microsoft.com/office/powerpoint/2010/main" val="2965296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B5EF9D2-4517-2E33-B5FE-43BDE52DF6E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0216714E-7CEE-D89A-390B-2B8A8F2CF407}"/>
              </a:ext>
            </a:extLst>
          </p:cNvPr>
          <p:cNvSpPr>
            <a:spLocks noGrp="1" noChangeArrowheads="1"/>
          </p:cNvSpPr>
          <p:nvPr>
            <p:ph type="title"/>
          </p:nvPr>
        </p:nvSpPr>
        <p:spPr>
          <a:xfrm>
            <a:off x="2219129" y="933060"/>
            <a:ext cx="7753739" cy="699895"/>
          </a:xfrm>
          <a:solidFill>
            <a:schemeClr val="accent5">
              <a:lumMod val="20000"/>
              <a:lumOff val="80000"/>
            </a:schemeClr>
          </a:solidFill>
          <a:ln w="57150" cmpd="thickThin">
            <a:solidFill>
              <a:srgbClr val="0000FF"/>
            </a:solidFill>
            <a:miter lim="800000"/>
            <a:headEnd/>
            <a:tailEnd/>
          </a:ln>
        </p:spPr>
        <p:txBody>
          <a:bodyPr>
            <a:normAutofit fontScale="90000"/>
          </a:bodyPr>
          <a:lstStyle/>
          <a:p>
            <a:pPr algn="ctr"/>
            <a:r>
              <a:rPr kumimoji="0" lang="fa-IR" altLang="fa-IR" sz="2800" b="1" i="1" u="none" strike="noStrike" kern="1200" cap="none" spc="0" normalizeH="0" baseline="0" noProof="0" dirty="0">
                <a:ln>
                  <a:noFill/>
                </a:ln>
                <a:solidFill>
                  <a:srgbClr val="FF3300"/>
                </a:solidFill>
                <a:effectLst>
                  <a:outerShdw blurRad="38100" dist="38100" dir="2700000" algn="tl">
                    <a:srgbClr val="C0C0C0"/>
                  </a:outerShdw>
                </a:effectLst>
                <a:uLnTx/>
                <a:uFillTx/>
                <a:latin typeface="Tahoma"/>
                <a:cs typeface="B Titr" panose="00000700000000000000" pitchFamily="2" charset="-78"/>
              </a:rPr>
              <a:t>گام دوم: تحلیل وضعیت موجود سازمان ( ارزیابی محیط خارجی)</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271F0230-3C29-FC24-C9B8-8FF019DA3203}"/>
              </a:ext>
            </a:extLst>
          </p:cNvPr>
          <p:cNvSpPr txBox="1">
            <a:spLocks noChangeArrowheads="1"/>
          </p:cNvSpPr>
          <p:nvPr/>
        </p:nvSpPr>
        <p:spPr bwMode="auto">
          <a:xfrm>
            <a:off x="1603309" y="1931438"/>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B0F0"/>
              </a:buClr>
            </a:pPr>
            <a:endParaRPr lang="fa-IR" altLang="fa-IR" sz="1600" b="1" i="1" dirty="0">
              <a:effectLst/>
              <a:latin typeface="Monotxt" pitchFamily="2" charset="0"/>
              <a:cs typeface="B Nazanin" panose="00000400000000000000" pitchFamily="2" charset="-78"/>
            </a:endParaRPr>
          </a:p>
          <a:p>
            <a:pPr>
              <a:lnSpc>
                <a:spcPct val="90000"/>
              </a:lnSpc>
              <a:buClr>
                <a:srgbClr val="00B0F0"/>
              </a:buClr>
              <a:buFont typeface="Wingdings" panose="05000000000000000000" pitchFamily="2" charset="2"/>
              <a:buChar char="Ø"/>
              <a:defRPr/>
            </a:pPr>
            <a:r>
              <a:rPr lang="fa-IR" altLang="fa-IR" sz="1600" b="1" i="1" dirty="0">
                <a:effectLst/>
                <a:latin typeface="Monotxt" pitchFamily="2" charset="0"/>
                <a:cs typeface="B Nazanin" panose="00000400000000000000" pitchFamily="2" charset="-78"/>
              </a:rPr>
              <a:t>شناسایی تهدید ها و فرصت های خارج از سازمان است.</a:t>
            </a:r>
          </a:p>
          <a:p>
            <a:pPr>
              <a:lnSpc>
                <a:spcPct val="90000"/>
              </a:lnSpc>
              <a:buClr>
                <a:srgbClr val="00B0F0"/>
              </a:buClr>
              <a:buFont typeface="Wingdings" panose="05000000000000000000" pitchFamily="2" charset="2"/>
              <a:buChar char="Ø"/>
              <a:defRPr/>
            </a:pPr>
            <a:endParaRPr lang="fa-IR" altLang="fa-IR" sz="1600" b="1" i="1" dirty="0">
              <a:effectLst/>
              <a:latin typeface="Monotxt" pitchFamily="2" charset="0"/>
              <a:cs typeface="B Nazanin" panose="00000400000000000000" pitchFamily="2" charset="-78"/>
            </a:endParaRPr>
          </a:p>
          <a:p>
            <a:pPr>
              <a:lnSpc>
                <a:spcPct val="90000"/>
              </a:lnSpc>
              <a:buClr>
                <a:srgbClr val="00B0F0"/>
              </a:buClr>
              <a:buFont typeface="Wingdings" panose="05000000000000000000" pitchFamily="2" charset="2"/>
              <a:buChar char="Ø"/>
              <a:defRPr/>
            </a:pPr>
            <a:r>
              <a:rPr lang="fa-IR" altLang="fa-IR" sz="1600" b="1" i="1" dirty="0">
                <a:effectLst/>
                <a:latin typeface="Monotxt" pitchFamily="2" charset="0"/>
                <a:cs typeface="B Nazanin" panose="00000400000000000000" pitchFamily="2" charset="-78"/>
              </a:rPr>
              <a:t>منظور ،رویدادها و روند های مولفه های مختلف محیطی است.</a:t>
            </a:r>
          </a:p>
          <a:p>
            <a:pPr>
              <a:lnSpc>
                <a:spcPct val="90000"/>
              </a:lnSpc>
              <a:buClr>
                <a:srgbClr val="00B0F0"/>
              </a:buClr>
              <a:buFont typeface="Wingdings" panose="05000000000000000000" pitchFamily="2" charset="2"/>
              <a:buChar char="Ø"/>
              <a:defRPr/>
            </a:pPr>
            <a:endParaRPr lang="fa-IR" altLang="fa-IR" sz="1600" b="1" i="1" dirty="0">
              <a:effectLst/>
              <a:latin typeface="Monotxt" pitchFamily="2" charset="0"/>
              <a:cs typeface="B Nazanin" panose="00000400000000000000" pitchFamily="2" charset="-78"/>
            </a:endParaRPr>
          </a:p>
          <a:p>
            <a:pPr>
              <a:lnSpc>
                <a:spcPct val="90000"/>
              </a:lnSpc>
              <a:buClr>
                <a:srgbClr val="00B0F0"/>
              </a:buClr>
              <a:buFont typeface="Wingdings" panose="05000000000000000000" pitchFamily="2" charset="2"/>
              <a:buChar char="Ø"/>
              <a:defRPr/>
            </a:pPr>
            <a:r>
              <a:rPr lang="fa-IR" altLang="fa-IR" sz="1600" b="1" i="1" dirty="0">
                <a:effectLst/>
                <a:latin typeface="Monotxt" pitchFamily="2" charset="0"/>
                <a:cs typeface="B Nazanin" panose="00000400000000000000" pitchFamily="2" charset="-78"/>
              </a:rPr>
              <a:t>شناخت تهدید ها وفرصت ها ی فعلی وتغییرات آن در آینده است. </a:t>
            </a:r>
          </a:p>
          <a:p>
            <a:pPr marL="0" indent="0">
              <a:lnSpc>
                <a:spcPct val="90000"/>
              </a:lnSpc>
              <a:buClr>
                <a:srgbClr val="00B0F0"/>
              </a:buClr>
              <a:buNone/>
              <a:defRPr/>
            </a:pPr>
            <a:r>
              <a:rPr lang="fa-IR" altLang="fa-IR" sz="1600" b="1" i="1" dirty="0">
                <a:effectLst/>
                <a:latin typeface="Monotxt" pitchFamily="2" charset="0"/>
                <a:cs typeface="B Nazanin" panose="00000400000000000000" pitchFamily="2" charset="-78"/>
              </a:rPr>
              <a:t>    </a:t>
            </a:r>
          </a:p>
          <a:p>
            <a:pPr>
              <a:buClr>
                <a:srgbClr val="00B0F0"/>
              </a:buClr>
              <a:buFont typeface="Wingdings" panose="05000000000000000000" pitchFamily="2" charset="2"/>
              <a:buChar char="Ø"/>
            </a:pPr>
            <a:r>
              <a:rPr lang="fa-IR" altLang="fa-IR" sz="1600" b="1" i="1" dirty="0">
                <a:effectLst/>
                <a:latin typeface="Monotxt" pitchFamily="2" charset="0"/>
                <a:cs typeface="B Nazanin" panose="00000400000000000000" pitchFamily="2" charset="-78"/>
              </a:rPr>
              <a:t>تحلیل عناصری است که محیط فعالیت و یا عملکردی سازمان راتحت تاثیر قرار می دهد.</a:t>
            </a:r>
          </a:p>
          <a:p>
            <a:pPr>
              <a:buClr>
                <a:srgbClr val="00B0F0"/>
              </a:buClr>
              <a:buFont typeface="Wingdings" panose="05000000000000000000" pitchFamily="2" charset="2"/>
              <a:buChar char="Ø"/>
            </a:pPr>
            <a:endParaRPr lang="fa-IR" altLang="fa-IR" sz="1600" b="1" i="1" dirty="0">
              <a:effectLst/>
              <a:latin typeface="Monotxt" pitchFamily="2" charset="0"/>
              <a:cs typeface="B Nazanin" panose="00000400000000000000" pitchFamily="2" charset="-78"/>
            </a:endParaRPr>
          </a:p>
          <a:p>
            <a:pPr>
              <a:buClr>
                <a:srgbClr val="00B0F0"/>
              </a:buClr>
              <a:buFont typeface="Wingdings" panose="05000000000000000000" pitchFamily="2" charset="2"/>
              <a:buChar char="Ø"/>
            </a:pPr>
            <a:r>
              <a:rPr lang="fa-IR" altLang="fa-IR" sz="1600" b="1" i="1" dirty="0">
                <a:effectLst/>
                <a:latin typeface="Monotxt" pitchFamily="2" charset="0"/>
                <a:cs typeface="B Nazanin" panose="00000400000000000000" pitchFamily="2" charset="-78"/>
              </a:rPr>
              <a:t>شناسایی وضعیت فعلی محیط خارجی.</a:t>
            </a:r>
          </a:p>
          <a:p>
            <a:pPr>
              <a:buClr>
                <a:srgbClr val="00B0F0"/>
              </a:buClr>
              <a:buFont typeface="Wingdings" panose="05000000000000000000" pitchFamily="2" charset="2"/>
              <a:buChar char="Ø"/>
            </a:pPr>
            <a:endParaRPr lang="fa-IR" altLang="fa-IR" sz="1600" b="1" i="1" dirty="0">
              <a:effectLst/>
              <a:latin typeface="Monotxt" pitchFamily="2" charset="0"/>
              <a:cs typeface="B Nazanin" panose="00000400000000000000" pitchFamily="2" charset="-78"/>
            </a:endParaRPr>
          </a:p>
          <a:p>
            <a:pPr>
              <a:buClr>
                <a:srgbClr val="00B0F0"/>
              </a:buClr>
              <a:buFont typeface="Wingdings" panose="05000000000000000000" pitchFamily="2" charset="2"/>
              <a:buChar char="Ø"/>
            </a:pPr>
            <a:r>
              <a:rPr lang="fa-IR" altLang="fa-IR" sz="1600" b="1" i="1" dirty="0">
                <a:effectLst/>
                <a:latin typeface="Monotxt" pitchFamily="2" charset="0"/>
                <a:cs typeface="B Nazanin" panose="00000400000000000000" pitchFamily="2" charset="-78"/>
              </a:rPr>
              <a:t>پیش بینی چگونگی تغییرات درآینده (روند،تداوم و تغییر)،مشکلات آینده ومحتمل ترین سناریو ها.</a:t>
            </a:r>
          </a:p>
          <a:p>
            <a:pPr marL="0" indent="0">
              <a:buClr>
                <a:srgbClr val="00B0F0"/>
              </a:buClr>
              <a:buNone/>
            </a:pPr>
            <a:endParaRPr lang="fa-IR" altLang="fa-IR" sz="1600" b="1" i="1" dirty="0">
              <a:effectLst/>
              <a:latin typeface="Monotxt" pitchFamily="2" charset="0"/>
              <a:cs typeface="B Nazanin" panose="00000400000000000000" pitchFamily="2" charset="-78"/>
            </a:endParaRPr>
          </a:p>
          <a:p>
            <a:pPr>
              <a:buClr>
                <a:srgbClr val="00B0F0"/>
              </a:buClr>
              <a:buFont typeface="Wingdings" panose="05000000000000000000" pitchFamily="2" charset="2"/>
              <a:buChar char="Ø"/>
            </a:pPr>
            <a:r>
              <a:rPr lang="fa-IR" altLang="fa-IR" sz="1600" b="1" i="1" dirty="0">
                <a:effectLst/>
                <a:latin typeface="Monotxt" pitchFamily="2" charset="0"/>
                <a:cs typeface="B Nazanin" panose="00000400000000000000" pitchFamily="2" charset="-78"/>
              </a:rPr>
              <a:t>بزرگترین  فرصت ها و تهدید های سازمان درآینده کدام است.</a:t>
            </a:r>
          </a:p>
          <a:p>
            <a:pPr>
              <a:lnSpc>
                <a:spcPct val="90000"/>
              </a:lnSpc>
              <a:buClr>
                <a:srgbClr val="00B0F0"/>
              </a:buClr>
              <a:defRPr/>
            </a:pPr>
            <a:endParaRPr lang="en-US" altLang="fa-IR" sz="1600" b="1" i="1" dirty="0">
              <a:effectLst/>
              <a:latin typeface="Monotxt" pitchFamily="2" charset="0"/>
              <a:cs typeface="B Nazanin" panose="00000400000000000000" pitchFamily="2" charset="-78"/>
            </a:endParaRPr>
          </a:p>
        </p:txBody>
      </p:sp>
    </p:spTree>
    <p:extLst>
      <p:ext uri="{BB962C8B-B14F-4D97-AF65-F5344CB8AC3E}">
        <p14:creationId xmlns:p14="http://schemas.microsoft.com/office/powerpoint/2010/main" val="82948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5A22DA1-4829-597B-29CE-E7F8117B202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EDE8D4B2-219A-152D-0EFA-650485A0F7FE}"/>
              </a:ext>
            </a:extLst>
          </p:cNvPr>
          <p:cNvSpPr>
            <a:spLocks noGrp="1" noChangeArrowheads="1"/>
          </p:cNvSpPr>
          <p:nvPr>
            <p:ph type="title"/>
          </p:nvPr>
        </p:nvSpPr>
        <p:spPr>
          <a:xfrm>
            <a:off x="2219129" y="933060"/>
            <a:ext cx="7753739" cy="699895"/>
          </a:xfrm>
          <a:solidFill>
            <a:schemeClr val="accent5">
              <a:lumMod val="20000"/>
              <a:lumOff val="80000"/>
            </a:schemeClr>
          </a:solidFill>
          <a:ln w="57150" cmpd="thickThin">
            <a:solidFill>
              <a:srgbClr val="0000FF"/>
            </a:solidFill>
            <a:miter lim="800000"/>
            <a:headEnd/>
            <a:tailEnd/>
          </a:ln>
        </p:spPr>
        <p:txBody>
          <a:bodyPr>
            <a:normAutofit fontScale="90000"/>
          </a:bodyPr>
          <a:lstStyle/>
          <a:p>
            <a:pPr algn="ctr"/>
            <a:r>
              <a:rPr kumimoji="0" lang="fa-IR" altLang="fa-IR" sz="2400" b="1" i="1" u="none" strike="noStrike" kern="1200" cap="none" spc="0" normalizeH="0" baseline="0" noProof="0" dirty="0">
                <a:ln>
                  <a:noFill/>
                </a:ln>
                <a:solidFill>
                  <a:srgbClr val="FF3300"/>
                </a:solidFill>
                <a:effectLst>
                  <a:outerShdw blurRad="38100" dist="38100" dir="2700000" algn="tl">
                    <a:srgbClr val="C0C0C0"/>
                  </a:outerShdw>
                </a:effectLst>
                <a:uLnTx/>
                <a:uFillTx/>
                <a:latin typeface="Tahoma"/>
                <a:cs typeface="B Titr" panose="00000700000000000000" pitchFamily="2" charset="-78"/>
              </a:rPr>
              <a:t>گام دوم: تحلیل وضعیت موجود (شناسایی گروه های هدف سازمان و ذینفعان)</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1E477046-535E-0569-2D47-8759F9306C58}"/>
              </a:ext>
            </a:extLst>
          </p:cNvPr>
          <p:cNvSpPr txBox="1">
            <a:spLocks noChangeArrowheads="1"/>
          </p:cNvSpPr>
          <p:nvPr/>
        </p:nvSpPr>
        <p:spPr bwMode="auto">
          <a:xfrm>
            <a:off x="1603309" y="1931438"/>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rgbClr val="FF0000"/>
              </a:buClr>
              <a:buFont typeface="Wingdings" panose="05000000000000000000" pitchFamily="2" charset="2"/>
              <a:buChar char="q"/>
            </a:pPr>
            <a:endParaRPr lang="fa-IR" altLang="fa-IR" sz="1600" b="1" i="1" dirty="0">
              <a:effectLst/>
              <a:cs typeface="B Nazanin" panose="00000400000000000000" pitchFamily="2" charset="-78"/>
            </a:endParaRPr>
          </a:p>
          <a:p>
            <a:pPr algn="just">
              <a:buClr>
                <a:srgbClr val="FF0000"/>
              </a:buClr>
              <a:buFont typeface="Wingdings" panose="05000000000000000000" pitchFamily="2" charset="2"/>
              <a:buChar char="q"/>
            </a:pPr>
            <a:r>
              <a:rPr lang="fa-IR" altLang="fa-IR" sz="1600" b="1" i="1" dirty="0">
                <a:effectLst/>
                <a:cs typeface="B Nazanin" panose="00000400000000000000" pitchFamily="2" charset="-78"/>
              </a:rPr>
              <a:t>گروه مشتری:خدمات تولیدی سازمان را دریافت می کند وبیشترین توجه سازمان به اوست.</a:t>
            </a:r>
          </a:p>
          <a:p>
            <a:pPr algn="just">
              <a:buClr>
                <a:srgbClr val="FF0000"/>
              </a:buClr>
              <a:buFont typeface="Wingdings" panose="05000000000000000000" pitchFamily="2" charset="2"/>
              <a:buChar char="q"/>
            </a:pPr>
            <a:endParaRPr lang="fa-IR" altLang="fa-IR" sz="1600" b="1" i="1" dirty="0">
              <a:effectLst/>
              <a:cs typeface="B Nazanin" panose="00000400000000000000" pitchFamily="2" charset="-78"/>
            </a:endParaRPr>
          </a:p>
          <a:p>
            <a:pPr algn="just">
              <a:buClr>
                <a:srgbClr val="FF0000"/>
              </a:buClr>
              <a:buFont typeface="Wingdings" panose="05000000000000000000" pitchFamily="2" charset="2"/>
              <a:buChar char="q"/>
            </a:pPr>
            <a:endParaRPr lang="fa-IR" altLang="fa-IR" sz="1600" b="1" i="1" dirty="0">
              <a:effectLst/>
              <a:cs typeface="B Nazanin" panose="00000400000000000000" pitchFamily="2" charset="-78"/>
            </a:endParaRPr>
          </a:p>
          <a:p>
            <a:pPr algn="just">
              <a:buClr>
                <a:srgbClr val="FF0000"/>
              </a:buClr>
              <a:buFont typeface="Wingdings" panose="05000000000000000000" pitchFamily="2" charset="2"/>
              <a:buChar char="q"/>
            </a:pPr>
            <a:r>
              <a:rPr lang="fa-IR" altLang="fa-IR" sz="1600" b="1" i="1" dirty="0">
                <a:effectLst/>
                <a:cs typeface="B Nazanin" panose="00000400000000000000" pitchFamily="2" charset="-78"/>
              </a:rPr>
              <a:t>گروه های ذینفع:مدافع سازمان یا برنامه ان سازمانند.</a:t>
            </a:r>
          </a:p>
          <a:p>
            <a:pPr algn="just">
              <a:buClr>
                <a:srgbClr val="FF0000"/>
              </a:buClr>
              <a:buFont typeface="Wingdings" panose="05000000000000000000" pitchFamily="2" charset="2"/>
              <a:buChar char="q"/>
            </a:pPr>
            <a:endParaRPr lang="fa-IR" altLang="fa-IR" sz="1600" b="1" i="1" dirty="0">
              <a:effectLst/>
              <a:cs typeface="B Nazanin" panose="00000400000000000000" pitchFamily="2" charset="-78"/>
            </a:endParaRPr>
          </a:p>
          <a:p>
            <a:pPr algn="just">
              <a:buClr>
                <a:srgbClr val="FF0000"/>
              </a:buClr>
              <a:buFont typeface="Wingdings" panose="05000000000000000000" pitchFamily="2" charset="2"/>
              <a:buChar char="q"/>
            </a:pPr>
            <a:endParaRPr lang="fa-IR" altLang="fa-IR" sz="1600" b="1" i="1" dirty="0">
              <a:effectLst/>
              <a:cs typeface="B Nazanin" panose="00000400000000000000" pitchFamily="2" charset="-78"/>
            </a:endParaRPr>
          </a:p>
          <a:p>
            <a:pPr algn="just">
              <a:buClr>
                <a:srgbClr val="FF0000"/>
              </a:buClr>
              <a:buFont typeface="Wingdings" panose="05000000000000000000" pitchFamily="2" charset="2"/>
              <a:buChar char="q"/>
            </a:pPr>
            <a:r>
              <a:rPr lang="fa-IR" altLang="fa-IR" sz="1600" b="1" i="1" dirty="0">
                <a:effectLst/>
                <a:cs typeface="B Nazanin" panose="00000400000000000000" pitchFamily="2" charset="-78"/>
              </a:rPr>
              <a:t>از منافع سازمان بهره می برند.</a:t>
            </a:r>
          </a:p>
          <a:p>
            <a:pPr algn="just">
              <a:buClr>
                <a:srgbClr val="FF0000"/>
              </a:buClr>
              <a:buFont typeface="Wingdings" panose="05000000000000000000" pitchFamily="2" charset="2"/>
              <a:buChar char="q"/>
            </a:pPr>
            <a:endParaRPr lang="fa-IR" altLang="fa-IR" sz="1600" b="1" i="1" dirty="0">
              <a:effectLst/>
              <a:cs typeface="B Nazanin" panose="00000400000000000000" pitchFamily="2" charset="-78"/>
            </a:endParaRPr>
          </a:p>
          <a:p>
            <a:pPr marL="0" indent="0" algn="just">
              <a:buClr>
                <a:srgbClr val="FF0000"/>
              </a:buClr>
              <a:buNone/>
            </a:pPr>
            <a:endParaRPr lang="fa-IR" altLang="fa-IR" sz="1600" b="1" i="1" dirty="0">
              <a:effectLst/>
              <a:cs typeface="B Nazanin" panose="00000400000000000000" pitchFamily="2" charset="-78"/>
            </a:endParaRPr>
          </a:p>
          <a:p>
            <a:pPr algn="just">
              <a:buClr>
                <a:srgbClr val="FF0000"/>
              </a:buClr>
              <a:buFont typeface="Wingdings" panose="05000000000000000000" pitchFamily="2" charset="2"/>
              <a:buChar char="q"/>
            </a:pPr>
            <a:r>
              <a:rPr lang="fa-IR" altLang="fa-IR" sz="1600" b="1" i="1" dirty="0">
                <a:effectLst/>
                <a:cs typeface="B Nazanin" panose="00000400000000000000" pitchFamily="2" charset="-78"/>
              </a:rPr>
              <a:t>انتظارات ذینفعان از سازمان چیست؟</a:t>
            </a:r>
            <a:endParaRPr lang="en-US" altLang="fa-IR" sz="1600" b="1" i="1" dirty="0">
              <a:effectLst/>
              <a:cs typeface="B Nazanin" panose="00000400000000000000" pitchFamily="2" charset="-78"/>
            </a:endParaRPr>
          </a:p>
        </p:txBody>
      </p:sp>
    </p:spTree>
    <p:extLst>
      <p:ext uri="{BB962C8B-B14F-4D97-AF65-F5344CB8AC3E}">
        <p14:creationId xmlns:p14="http://schemas.microsoft.com/office/powerpoint/2010/main" val="304230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FA2ED1-048C-CA61-3FB8-F47420F5B2B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3B26AA7C-A0DF-9E00-9DAE-F6390C8FD4EF}"/>
              </a:ext>
            </a:extLst>
          </p:cNvPr>
          <p:cNvSpPr>
            <a:spLocks noGrp="1" noChangeArrowheads="1"/>
          </p:cNvSpPr>
          <p:nvPr>
            <p:ph type="title"/>
          </p:nvPr>
        </p:nvSpPr>
        <p:spPr>
          <a:xfrm>
            <a:off x="2219129" y="933060"/>
            <a:ext cx="7753739" cy="699895"/>
          </a:xfrm>
          <a:solidFill>
            <a:schemeClr val="accent5">
              <a:lumMod val="20000"/>
              <a:lumOff val="80000"/>
            </a:schemeClr>
          </a:solidFill>
          <a:ln w="57150" cmpd="thickThin">
            <a:solidFill>
              <a:srgbClr val="0000FF"/>
            </a:solidFill>
            <a:miter lim="800000"/>
            <a:headEnd/>
            <a:tailEnd/>
          </a:ln>
        </p:spPr>
        <p:txBody>
          <a:bodyPr>
            <a:normAutofit fontScale="90000"/>
          </a:bodyPr>
          <a:lstStyle/>
          <a:p>
            <a:pPr algn="ctr"/>
            <a:r>
              <a:rPr lang="fa-IR" altLang="fa-IR" sz="2400" b="1" i="1" dirty="0">
                <a:solidFill>
                  <a:srgbClr val="FF3300"/>
                </a:solidFill>
                <a:effectLst>
                  <a:outerShdw blurRad="38100" dist="38100" dir="2700000" algn="tl">
                    <a:srgbClr val="C0C0C0"/>
                  </a:outerShdw>
                </a:effectLst>
                <a:cs typeface="B Titr" panose="00000700000000000000" pitchFamily="2" charset="-78"/>
              </a:rPr>
              <a:t>گام سوم: تعیین رسالت، دورنما، ارزش ها وهدف های کلی (تدوین رسالت)</a:t>
            </a:r>
            <a:endParaRPr lang="en-US" altLang="fa-IR" sz="2800" b="1" i="1" dirty="0">
              <a:solidFill>
                <a:srgbClr val="FF0000"/>
              </a:solidFill>
              <a:effectLst>
                <a:outerShdw blurRad="38100" dist="38100" dir="2700000" algn="tl">
                  <a:srgbClr val="C0C0C0"/>
                </a:outerShdw>
              </a:effectLst>
              <a:cs typeface="B Titr" panose="00000700000000000000" pitchFamily="2" charset="-78"/>
            </a:endParaRPr>
          </a:p>
        </p:txBody>
      </p:sp>
      <p:sp>
        <p:nvSpPr>
          <p:cNvPr id="6" name="Rectangle 3">
            <a:extLst>
              <a:ext uri="{FF2B5EF4-FFF2-40B4-BE49-F238E27FC236}">
                <a16:creationId xmlns:a16="http://schemas.microsoft.com/office/drawing/2014/main" xmlns="" id="{34106188-98C1-6362-7E8F-5E5A46E0D66D}"/>
              </a:ext>
            </a:extLst>
          </p:cNvPr>
          <p:cNvSpPr txBox="1">
            <a:spLocks noChangeArrowheads="1"/>
          </p:cNvSpPr>
          <p:nvPr/>
        </p:nvSpPr>
        <p:spPr bwMode="auto">
          <a:xfrm>
            <a:off x="1603309" y="1931438"/>
            <a:ext cx="8985380" cy="4385386"/>
          </a:xfrm>
          <a:prstGeom prst="rect">
            <a:avLst/>
          </a:prstGeom>
          <a:solidFill>
            <a:schemeClr val="accent5">
              <a:lumMod val="20000"/>
              <a:lumOff val="80000"/>
            </a:schemeClr>
          </a:solidFill>
          <a:ln w="76200" cmpd="tri">
            <a:solidFill>
              <a:srgbClr val="00B0F0"/>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b nazanin" pitchFamily="2" charset="-78"/>
              </a:defRPr>
            </a:lvl1pPr>
            <a:lvl2pPr marL="742950" indent="-285750" algn="r" rtl="1"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b nazanin" pitchFamily="2" charset="-78"/>
              </a:defRPr>
            </a:lvl2pPr>
            <a:lvl3pPr marL="1143000" indent="-228600" algn="r" rtl="1"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b nazanin" pitchFamily="2" charset="-78"/>
              </a:defRPr>
            </a:lvl3pPr>
            <a:lvl4pPr marL="1600200" indent="-228600" algn="r" rtl="1"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b nazanin" pitchFamily="2" charset="-78"/>
              </a:defRPr>
            </a:lvl4pPr>
            <a:lvl5pPr marL="2057400" indent="-228600" algn="r" rtl="1"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b nazanin" pitchFamily="2" charset="-7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None/>
            </a:pPr>
            <a:endParaRPr lang="fa-IR" altLang="fa-IR" sz="1800" b="1" dirty="0">
              <a:solidFill>
                <a:srgbClr val="FF3300"/>
              </a:solidFill>
              <a:effectLst>
                <a:outerShdw blurRad="38100" dist="38100" dir="2700000" algn="tl">
                  <a:srgbClr val="C0C0C0"/>
                </a:outerShdw>
              </a:effectLst>
            </a:endParaRPr>
          </a:p>
          <a:p>
            <a:pPr marL="0" indent="0">
              <a:lnSpc>
                <a:spcPct val="90000"/>
              </a:lnSpc>
              <a:buNone/>
            </a:pPr>
            <a:r>
              <a:rPr lang="fa-IR" altLang="fa-IR" sz="1800" b="1" i="1" dirty="0">
                <a:solidFill>
                  <a:srgbClr val="FF3300"/>
                </a:solidFill>
                <a:effectLst/>
              </a:rPr>
              <a:t>الف) محتوای بیانیه رسالت سازمان:</a:t>
            </a:r>
          </a:p>
          <a:p>
            <a:pPr marL="0" indent="0">
              <a:lnSpc>
                <a:spcPct val="90000"/>
              </a:lnSpc>
              <a:buNone/>
            </a:pPr>
            <a:endParaRPr lang="fa-IR" altLang="fa-IR" sz="1800" b="1" dirty="0">
              <a:solidFill>
                <a:srgbClr val="FF3300"/>
              </a:solidFill>
              <a:effectLst>
                <a:outerShdw blurRad="38100" dist="38100" dir="2700000" algn="tl">
                  <a:srgbClr val="C0C0C0"/>
                </a:outerShdw>
              </a:effectLst>
            </a:endParaRPr>
          </a:p>
          <a:p>
            <a:pPr marL="609600" indent="-609600" algn="just">
              <a:lnSpc>
                <a:spcPct val="90000"/>
              </a:lnSpc>
            </a:pPr>
            <a:r>
              <a:rPr lang="fa-IR" altLang="fa-IR" sz="1600" b="1" i="1" dirty="0">
                <a:effectLst/>
              </a:rPr>
              <a:t>ما چه کسانی هستیم؟</a:t>
            </a:r>
          </a:p>
          <a:p>
            <a:pPr marL="609600" indent="-609600" algn="just">
              <a:lnSpc>
                <a:spcPct val="90000"/>
              </a:lnSpc>
            </a:pPr>
            <a:r>
              <a:rPr lang="fa-IR" altLang="fa-IR" sz="1600" b="1" i="1" dirty="0">
                <a:effectLst/>
              </a:rPr>
              <a:t>چه کاری را انجام می دهیم؟</a:t>
            </a:r>
          </a:p>
          <a:p>
            <a:pPr marL="609600" indent="-609600" algn="just">
              <a:lnSpc>
                <a:spcPct val="90000"/>
              </a:lnSpc>
            </a:pPr>
            <a:r>
              <a:rPr lang="fa-IR" altLang="fa-IR" sz="1600" b="1" i="1" dirty="0">
                <a:effectLst/>
              </a:rPr>
              <a:t>برای چه کسانی این کاررا انجام می دهیم؟</a:t>
            </a:r>
          </a:p>
          <a:p>
            <a:pPr marL="609600" indent="-609600" algn="just">
              <a:lnSpc>
                <a:spcPct val="90000"/>
              </a:lnSpc>
            </a:pPr>
            <a:r>
              <a:rPr lang="fa-IR" altLang="fa-IR" sz="1600" b="1" i="1" dirty="0">
                <a:effectLst/>
              </a:rPr>
              <a:t>چرا این کاررا انجام می دهیم؟</a:t>
            </a:r>
          </a:p>
          <a:p>
            <a:pPr marL="0" indent="0" algn="just">
              <a:lnSpc>
                <a:spcPct val="90000"/>
              </a:lnSpc>
              <a:buNone/>
            </a:pPr>
            <a:endParaRPr lang="fa-IR" altLang="fa-IR" sz="1600" b="1" i="1" dirty="0"/>
          </a:p>
          <a:p>
            <a:pPr marL="609600" indent="-609600">
              <a:lnSpc>
                <a:spcPct val="90000"/>
              </a:lnSpc>
              <a:buFontTx/>
              <a:buNone/>
            </a:pPr>
            <a:r>
              <a:rPr lang="fa-IR" altLang="fa-IR" sz="1800" b="1" i="1" dirty="0">
                <a:solidFill>
                  <a:srgbClr val="FF3300"/>
                </a:solidFill>
                <a:effectLst/>
              </a:rPr>
              <a:t>ب) معیار های مطلوبیت بیانیه رسالت سازمانی </a:t>
            </a:r>
            <a:r>
              <a:rPr lang="fa-IR" altLang="fa-IR" sz="1800" b="1" i="1" dirty="0" smtClean="0">
                <a:solidFill>
                  <a:srgbClr val="FF3300"/>
                </a:solidFill>
                <a:effectLst/>
              </a:rPr>
              <a:t>:</a:t>
            </a:r>
          </a:p>
          <a:p>
            <a:pPr marL="609600" indent="-609600">
              <a:lnSpc>
                <a:spcPct val="90000"/>
              </a:lnSpc>
              <a:buFontTx/>
              <a:buNone/>
            </a:pPr>
            <a:endParaRPr lang="fa-IR" altLang="fa-IR" sz="1800" b="1" i="1" dirty="0">
              <a:solidFill>
                <a:srgbClr val="FF3300"/>
              </a:solidFill>
            </a:endParaRPr>
          </a:p>
          <a:p>
            <a:pPr marL="609600" indent="-609600" algn="just">
              <a:lnSpc>
                <a:spcPct val="90000"/>
              </a:lnSpc>
            </a:pPr>
            <a:r>
              <a:rPr lang="fa-IR" altLang="fa-IR" sz="1600" b="1" i="1" dirty="0">
                <a:effectLst/>
              </a:rPr>
              <a:t>بیانگر علت و دلیل وجودی سازمان برمبنای قوانین و مقررات باشد.</a:t>
            </a:r>
          </a:p>
          <a:p>
            <a:pPr marL="609600" indent="-609600" algn="just">
              <a:lnSpc>
                <a:spcPct val="90000"/>
              </a:lnSpc>
            </a:pPr>
            <a:r>
              <a:rPr lang="fa-IR" altLang="fa-IR" sz="1600" b="1" i="1" dirty="0">
                <a:effectLst/>
              </a:rPr>
              <a:t>معرف نیاز های اساسی مشکلاتی باشد.</a:t>
            </a:r>
          </a:p>
          <a:p>
            <a:pPr marL="609600" indent="-609600" algn="just">
              <a:lnSpc>
                <a:spcPct val="90000"/>
              </a:lnSpc>
            </a:pPr>
            <a:r>
              <a:rPr lang="fa-IR" altLang="fa-IR" sz="1600" b="1" i="1" dirty="0">
                <a:effectLst/>
              </a:rPr>
              <a:t>مشتریان یا استفاده کنندگان از خدمات را تعریف کند.</a:t>
            </a:r>
          </a:p>
          <a:p>
            <a:pPr marL="609600" indent="-609600" algn="just">
              <a:lnSpc>
                <a:spcPct val="90000"/>
              </a:lnSpc>
            </a:pPr>
            <a:r>
              <a:rPr lang="fa-IR" altLang="fa-IR" sz="1600" b="1" i="1" dirty="0">
                <a:effectLst/>
              </a:rPr>
              <a:t>به شناسایی نیازمندیها وانتظارات مشتریان و گروههای ذینفع کمک نماید.</a:t>
            </a:r>
          </a:p>
          <a:p>
            <a:pPr marL="609600" indent="-609600" algn="just">
              <a:lnSpc>
                <a:spcPct val="90000"/>
              </a:lnSpc>
            </a:pPr>
            <a:r>
              <a:rPr lang="fa-IR" altLang="fa-IR" sz="1600" b="1" i="1" dirty="0">
                <a:effectLst/>
              </a:rPr>
              <a:t>بگوید که سازمان خدمات را چگونه ارایه می دهد.</a:t>
            </a:r>
          </a:p>
          <a:p>
            <a:pPr marL="0" indent="0" algn="just">
              <a:lnSpc>
                <a:spcPct val="90000"/>
              </a:lnSpc>
              <a:buNone/>
            </a:pPr>
            <a:endParaRPr lang="fa-IR" altLang="fa-IR" sz="1600" b="1" i="1" dirty="0"/>
          </a:p>
        </p:txBody>
      </p:sp>
    </p:spTree>
    <p:extLst>
      <p:ext uri="{BB962C8B-B14F-4D97-AF65-F5344CB8AC3E}">
        <p14:creationId xmlns:p14="http://schemas.microsoft.com/office/powerpoint/2010/main" val="3310839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2856</Words>
  <Application>Microsoft Office PowerPoint</Application>
  <PresentationFormat>Widescreen</PresentationFormat>
  <Paragraphs>493</Paragraphs>
  <Slides>32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32</vt:i4>
      </vt:variant>
    </vt:vector>
  </HeadingPairs>
  <TitlesOfParts>
    <vt:vector size="45" baseType="lpstr">
      <vt:lpstr>2  Kamran Outline</vt:lpstr>
      <vt:lpstr>Arial</vt:lpstr>
      <vt:lpstr>B Nazanin</vt:lpstr>
      <vt:lpstr>B Nazanin</vt:lpstr>
      <vt:lpstr>B Titr</vt:lpstr>
      <vt:lpstr>Calibri</vt:lpstr>
      <vt:lpstr>Calibri Light</vt:lpstr>
      <vt:lpstr>Courier New</vt:lpstr>
      <vt:lpstr>Monotxt</vt:lpstr>
      <vt:lpstr>Tahoma</vt:lpstr>
      <vt:lpstr>Times New Roman</vt:lpstr>
      <vt:lpstr>Wingdings</vt:lpstr>
      <vt:lpstr>Office Theme</vt:lpstr>
      <vt:lpstr> به نام خدا  برنامه ریزی استراتژیک</vt:lpstr>
      <vt:lpstr>گام های هفتگانه اجرای مدل</vt:lpstr>
      <vt:lpstr>یک مدل به عنوان نمونه</vt:lpstr>
      <vt:lpstr>گام یکم : برنامه ریزی برای برنامه ریزی استراتژیک چگونه است؟</vt:lpstr>
      <vt:lpstr>گام دوم: تحلیل وضعیت موجود سازمان ( ارزیابی محیط داخلی)</vt:lpstr>
      <vt:lpstr>گام دوم: تحلیل وضعیت موجود سازمان ( ارزیابی محیط داخلی)</vt:lpstr>
      <vt:lpstr>گام دوم: تحلیل وضعیت موجود سازمان ( ارزیابی محیط خارجی)</vt:lpstr>
      <vt:lpstr>گام دوم: تحلیل وضعیت موجود (شناسایی گروه های هدف سازمان و ذینفعان)</vt:lpstr>
      <vt:lpstr>گام سوم: تعیین رسالت، دورنما، ارزش ها وهدف های کلی (تدوین رسالت)</vt:lpstr>
      <vt:lpstr>گام سوم: تعیین رسالت، دورنما، ارزش ها وهدف های کلی (تدوین رسالت)</vt:lpstr>
      <vt:lpstr>گام سوم: تعیین رسالت، دورنما، ارزش ها وهدف های کلی (تدوین رسالت)</vt:lpstr>
      <vt:lpstr>گام سوم: تعیین رسالت، دورنما، ارزش ها وهدف های کلی (تدوین رسالت)</vt:lpstr>
      <vt:lpstr>گام چهارم  :  شناسایی مشکلات استراتژیک سازمان</vt:lpstr>
      <vt:lpstr>گام چهارم  :  شناسایی مشکلات استراتژیک سازمان</vt:lpstr>
      <vt:lpstr>راهکارها</vt:lpstr>
      <vt:lpstr>مشکلات استرا تژیک سازمان</vt:lpstr>
      <vt:lpstr>تحلیل موضوع های استراتژیک سازمان والویت بندی آنها</vt:lpstr>
      <vt:lpstr>اولویت بندی مسایل استراتژیک</vt:lpstr>
      <vt:lpstr>گام پنجم :  تعیین اهداف و مقاصد سازمان</vt:lpstr>
      <vt:lpstr>ادامه گام پنجم :  تنظیم مقاصد سازمان</vt:lpstr>
      <vt:lpstr>ادامه گام پنجم :  تنظیم مقاصد سازمان</vt:lpstr>
      <vt:lpstr>گام ششم :تدوین استراتژیهای سازمان</vt:lpstr>
      <vt:lpstr>گام ششم :تدوین استراتژیهای سازمان</vt:lpstr>
      <vt:lpstr>گام هفتم : انتخاب شاخص های سنجش و پایش عملکرد سازمان</vt:lpstr>
      <vt:lpstr>گام هفتم : انتخاب شاخص های سنجش و پایش عملکرد سازمان</vt:lpstr>
      <vt:lpstr>مدل انتخاب استراتژی SWOT</vt:lpstr>
      <vt:lpstr>مدل انتخاب استراتژی SWOT</vt:lpstr>
      <vt:lpstr>PowerPoint Presentation</vt:lpstr>
      <vt:lpstr>PowerPoint Presentation</vt:lpstr>
      <vt:lpstr>ماتریس SWOT</vt:lpstr>
      <vt:lpstr>مشکلات استراتژیک سازمان</vt:lpstr>
      <vt:lpstr>منابع موضوع برنامه ریزی استراتژ یک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IMACOM</dc:creator>
  <cp:lastModifiedBy>roohparvar</cp:lastModifiedBy>
  <cp:revision>29</cp:revision>
  <dcterms:created xsi:type="dcterms:W3CDTF">2024-03-13T17:02:43Z</dcterms:created>
  <dcterms:modified xsi:type="dcterms:W3CDTF">2024-04-06T19:52:09Z</dcterms:modified>
</cp:coreProperties>
</file>